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7"/>
  </p:notesMasterIdLst>
  <p:sldIdLst>
    <p:sldId id="258" r:id="rId2"/>
    <p:sldId id="257" r:id="rId3"/>
    <p:sldId id="261" r:id="rId4"/>
    <p:sldId id="256" r:id="rId5"/>
    <p:sldId id="259" r:id="rId6"/>
    <p:sldId id="262" r:id="rId7"/>
    <p:sldId id="260" r:id="rId8"/>
    <p:sldId id="276" r:id="rId9"/>
    <p:sldId id="277" r:id="rId10"/>
    <p:sldId id="278" r:id="rId11"/>
    <p:sldId id="279" r:id="rId12"/>
    <p:sldId id="282" r:id="rId13"/>
    <p:sldId id="283" r:id="rId14"/>
    <p:sldId id="284" r:id="rId15"/>
    <p:sldId id="285" r:id="rId16"/>
    <p:sldId id="286" r:id="rId17"/>
    <p:sldId id="287" r:id="rId18"/>
    <p:sldId id="288" r:id="rId19"/>
    <p:sldId id="293" r:id="rId20"/>
    <p:sldId id="294" r:id="rId21"/>
    <p:sldId id="290" r:id="rId22"/>
    <p:sldId id="295" r:id="rId23"/>
    <p:sldId id="263" r:id="rId24"/>
    <p:sldId id="264" r:id="rId25"/>
    <p:sldId id="265" r:id="rId26"/>
    <p:sldId id="266" r:id="rId27"/>
    <p:sldId id="267" r:id="rId28"/>
    <p:sldId id="268" r:id="rId29"/>
    <p:sldId id="269" r:id="rId30"/>
    <p:sldId id="270" r:id="rId31"/>
    <p:sldId id="271" r:id="rId32"/>
    <p:sldId id="272" r:id="rId33"/>
    <p:sldId id="274" r:id="rId34"/>
    <p:sldId id="280" r:id="rId35"/>
    <p:sldId id="281" r:id="rId36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B51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00" d="100"/>
          <a:sy n="100" d="100"/>
        </p:scale>
        <p:origin x="288" y="90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3AA32E-6607-A443-B1AF-D9F5F5AF7297}" type="datetimeFigureOut">
              <a:rPr lang="en-US" smtClean="0"/>
              <a:t>2/9/2019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14F96A-E483-664D-9B7B-EA1AC08159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9755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A7EECA-8B1F-4B15-BB56-EC6560B3A52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6306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2/9/2019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4230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2/9/2019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8474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2/9/2019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8490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2/9/2019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5633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2/9/2019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4203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2/9/2019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8677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2/9/2019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2763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2/9/2019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2076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2/9/2019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1327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2/9/2019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78638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2/9/2019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594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FECD78-3C8E-49F2-8FAB-59489D168ABB}" type="datetimeFigureOut">
              <a:rPr lang="en-US" smtClean="0"/>
              <a:t>2/9/2019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57829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jpeg"/><Relationship Id="rId5" Type="http://schemas.openxmlformats.org/officeDocument/2006/relationships/image" Target="../media/image36.jpeg"/><Relationship Id="rId4" Type="http://schemas.openxmlformats.org/officeDocument/2006/relationships/image" Target="../media/image35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jpeg"/><Relationship Id="rId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jpeg"/><Relationship Id="rId5" Type="http://schemas.openxmlformats.org/officeDocument/2006/relationships/image" Target="../media/image50.png"/><Relationship Id="rId10" Type="http://schemas.openxmlformats.org/officeDocument/2006/relationships/image" Target="../media/image55.jpeg"/><Relationship Id="rId4" Type="http://schemas.openxmlformats.org/officeDocument/2006/relationships/image" Target="../media/image49.png"/><Relationship Id="rId9" Type="http://schemas.openxmlformats.org/officeDocument/2006/relationships/image" Target="../media/image54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4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6.xml"/><Relationship Id="rId6" Type="http://schemas.microsoft.com/office/2007/relationships/hdphoto" Target="../media/hdphoto2.wdp"/><Relationship Id="rId5" Type="http://schemas.openxmlformats.org/officeDocument/2006/relationships/image" Target="../media/image69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3d3ff93a78d4debc47f5391adb453698.jpg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533"/>
          <a:stretch/>
        </p:blipFill>
        <p:spPr>
          <a:xfrm>
            <a:off x="2749826" y="99390"/>
            <a:ext cx="3478696" cy="5044109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7" name="TextBox 6"/>
          <p:cNvSpPr txBox="1"/>
          <p:nvPr/>
        </p:nvSpPr>
        <p:spPr>
          <a:xfrm>
            <a:off x="0" y="0"/>
            <a:ext cx="9144000" cy="113877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 algn="ctr">
              <a:buFont typeface="Wingdings" charset="2"/>
              <a:buChar char="²"/>
            </a:pPr>
            <a:r>
              <a:rPr lang="en-US" sz="4000" u="sng" dirty="0" smtClean="0"/>
              <a:t>TD Marketing </a:t>
            </a:r>
            <a:r>
              <a:rPr lang="en-US" sz="4000" u="sng" dirty="0" err="1" smtClean="0"/>
              <a:t>Opérationnel</a:t>
            </a:r>
            <a:endParaRPr lang="en-US" sz="4000" u="sng" dirty="0" smtClean="0"/>
          </a:p>
          <a:p>
            <a:r>
              <a:rPr lang="en-US" sz="2800" dirty="0" smtClean="0"/>
              <a:t>Professor: </a:t>
            </a:r>
            <a:r>
              <a:rPr lang="en-US" sz="2800" b="1" dirty="0" err="1" smtClean="0"/>
              <a:t>Mr.CHHEAV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Narath</a:t>
            </a:r>
            <a:r>
              <a:rPr lang="en-US" sz="2800" b="1" dirty="0" smtClean="0"/>
              <a:t> </a:t>
            </a:r>
            <a:endParaRPr lang="en-US" sz="3200" b="1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0" y="1634434"/>
            <a:ext cx="2805043" cy="3259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u="sng" dirty="0" smtClean="0"/>
              <a:t>Group Members:</a:t>
            </a:r>
          </a:p>
          <a:p>
            <a:pPr algn="ctr">
              <a:lnSpc>
                <a:spcPct val="130000"/>
              </a:lnSpc>
            </a:pPr>
            <a:endParaRPr lang="en-US" b="1" u="sng" dirty="0" smtClean="0"/>
          </a:p>
          <a:p>
            <a:pPr>
              <a:lnSpc>
                <a:spcPct val="130000"/>
              </a:lnSpc>
            </a:pPr>
            <a:r>
              <a:rPr lang="en-US" dirty="0" smtClean="0"/>
              <a:t>-NITH </a:t>
            </a:r>
            <a:r>
              <a:rPr lang="en-US" dirty="0" err="1" smtClean="0"/>
              <a:t>Kosal</a:t>
            </a:r>
            <a:endParaRPr lang="en-US" dirty="0" smtClean="0"/>
          </a:p>
          <a:p>
            <a:pPr>
              <a:lnSpc>
                <a:spcPct val="130000"/>
              </a:lnSpc>
            </a:pPr>
            <a:r>
              <a:rPr lang="en-US" dirty="0" smtClean="0"/>
              <a:t>-MEAS Sreita</a:t>
            </a:r>
          </a:p>
          <a:p>
            <a:pPr>
              <a:lnSpc>
                <a:spcPct val="130000"/>
              </a:lnSpc>
            </a:pPr>
            <a:r>
              <a:rPr lang="en-US" dirty="0" smtClean="0"/>
              <a:t>-YEA </a:t>
            </a:r>
            <a:r>
              <a:rPr lang="en-US" dirty="0" err="1" smtClean="0"/>
              <a:t>Mey</a:t>
            </a:r>
            <a:r>
              <a:rPr lang="en-US" dirty="0" smtClean="0"/>
              <a:t> </a:t>
            </a:r>
            <a:r>
              <a:rPr lang="en-US" dirty="0" err="1" smtClean="0"/>
              <a:t>Mey</a:t>
            </a:r>
            <a:endParaRPr lang="en-US" dirty="0" smtClean="0"/>
          </a:p>
          <a:p>
            <a:pPr>
              <a:lnSpc>
                <a:spcPct val="130000"/>
              </a:lnSpc>
            </a:pPr>
            <a:r>
              <a:rPr lang="en-US" dirty="0" smtClean="0"/>
              <a:t>-VON </a:t>
            </a:r>
            <a:r>
              <a:rPr lang="en-US" dirty="0" err="1" smtClean="0"/>
              <a:t>Sreykeo</a:t>
            </a:r>
            <a:endParaRPr lang="en-US" dirty="0" smtClean="0"/>
          </a:p>
          <a:p>
            <a:pPr>
              <a:lnSpc>
                <a:spcPct val="130000"/>
              </a:lnSpc>
            </a:pPr>
            <a:r>
              <a:rPr lang="en-US" dirty="0" smtClean="0"/>
              <a:t>-MUTH </a:t>
            </a:r>
            <a:r>
              <a:rPr lang="en-US" dirty="0" err="1" smtClean="0"/>
              <a:t>Sumontheany</a:t>
            </a:r>
            <a:endParaRPr lang="en-US" dirty="0" smtClean="0"/>
          </a:p>
          <a:p>
            <a:pPr>
              <a:lnSpc>
                <a:spcPct val="130000"/>
              </a:lnSpc>
            </a:pPr>
            <a:r>
              <a:rPr lang="en-US" dirty="0" smtClean="0"/>
              <a:t>-SENG </a:t>
            </a:r>
            <a:r>
              <a:rPr lang="en-US" dirty="0" err="1" smtClean="0"/>
              <a:t>Sina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228522" y="2396434"/>
            <a:ext cx="279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Courier New"/>
              <a:buChar char="o"/>
            </a:pPr>
            <a:r>
              <a:rPr lang="en-US" sz="4800" b="1" u="sng" dirty="0" smtClean="0">
                <a:latin typeface="American Typewriter"/>
                <a:cs typeface="American Typewriter"/>
              </a:rPr>
              <a:t>Price</a:t>
            </a:r>
            <a:endParaRPr lang="en-US" sz="4800" b="1" u="sng" dirty="0">
              <a:latin typeface="American Typewriter"/>
              <a:cs typeface="American Typewriter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124622" y="3537347"/>
            <a:ext cx="27277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latin typeface="American Typewriter"/>
                <a:cs typeface="American Typewriter"/>
              </a:rPr>
              <a:t>CHANEL</a:t>
            </a:r>
            <a:endParaRPr lang="en-US" sz="3600" b="1" dirty="0">
              <a:latin typeface="American Typewriter"/>
              <a:cs typeface="American Typewriter"/>
            </a:endParaRPr>
          </a:p>
        </p:txBody>
      </p:sp>
    </p:spTree>
    <p:extLst>
      <p:ext uri="{BB962C8B-B14F-4D97-AF65-F5344CB8AC3E}">
        <p14:creationId xmlns:p14="http://schemas.microsoft.com/office/powerpoint/2010/main" val="2351156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9-01-31 at 11.33.36 PM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546" y="0"/>
            <a:ext cx="6946847" cy="3853679"/>
          </a:xfrm>
          <a:prstGeom prst="rect">
            <a:avLst/>
          </a:prstGeom>
        </p:spPr>
      </p:pic>
      <p:pic>
        <p:nvPicPr>
          <p:cNvPr id="5" name="Picture 4" descr="Screen Shot 2019-01-31 at 11.39.59 PM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52715"/>
            <a:ext cx="3239476" cy="1790785"/>
          </a:xfrm>
          <a:prstGeom prst="rect">
            <a:avLst/>
          </a:prstGeom>
        </p:spPr>
      </p:pic>
      <p:pic>
        <p:nvPicPr>
          <p:cNvPr id="6" name="Picture 5" descr="Screen Shot 2019-01-31 at 11.40.46 PM.pn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1979" y="0"/>
            <a:ext cx="1902021" cy="2610956"/>
          </a:xfrm>
          <a:prstGeom prst="rect">
            <a:avLst/>
          </a:prstGeom>
        </p:spPr>
      </p:pic>
      <p:pic>
        <p:nvPicPr>
          <p:cNvPr id="7" name="Picture 6" descr="Screen Shot 2019-01-31 at 11.40.17 PM.png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2564474" cy="3352714"/>
          </a:xfrm>
          <a:prstGeom prst="rect">
            <a:avLst/>
          </a:prstGeom>
        </p:spPr>
      </p:pic>
      <p:pic>
        <p:nvPicPr>
          <p:cNvPr id="8" name="Picture 7" descr="Screen Shot 2019-01-31 at 11.39.41 PM.png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9476" y="3352714"/>
            <a:ext cx="4002503" cy="1790785"/>
          </a:xfrm>
          <a:prstGeom prst="rect">
            <a:avLst/>
          </a:prstGeom>
        </p:spPr>
      </p:pic>
      <p:pic>
        <p:nvPicPr>
          <p:cNvPr id="9" name="Picture 8" descr="Screen Shot 2019-01-31 at 11.40.34 PM.png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1979" y="2610956"/>
            <a:ext cx="1920392" cy="2532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768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9-01-31 at 11.48.46 PM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19329"/>
            <a:ext cx="9144000" cy="350463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11443"/>
            <a:ext cx="9144000" cy="70788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fr-FR" sz="2000" dirty="0" smtClean="0"/>
              <a:t>-</a:t>
            </a:r>
            <a:r>
              <a:rPr lang="fr-FR" sz="2000" b="1" i="1" dirty="0" smtClean="0"/>
              <a:t>New </a:t>
            </a:r>
            <a:r>
              <a:rPr lang="fr-FR" sz="2000" b="1" i="1" dirty="0"/>
              <a:t>designs </a:t>
            </a:r>
            <a:r>
              <a:rPr lang="fr-FR" sz="2000" b="1" i="1" dirty="0" err="1"/>
              <a:t>will</a:t>
            </a:r>
            <a:r>
              <a:rPr lang="fr-FR" sz="2000" b="1" i="1" dirty="0"/>
              <a:t> </a:t>
            </a:r>
            <a:r>
              <a:rPr lang="fr-FR" sz="2000" b="1" i="1" dirty="0" err="1"/>
              <a:t>be</a:t>
            </a:r>
            <a:r>
              <a:rPr lang="fr-FR" sz="2000" b="1" i="1" dirty="0"/>
              <a:t> </a:t>
            </a:r>
            <a:r>
              <a:rPr lang="fr-FR" sz="2000" b="1" i="1" dirty="0" err="1"/>
              <a:t>shown</a:t>
            </a:r>
            <a:r>
              <a:rPr lang="fr-FR" sz="2000" b="1" i="1" dirty="0"/>
              <a:t> </a:t>
            </a:r>
            <a:r>
              <a:rPr lang="fr-FR" sz="2000" b="1" i="1" dirty="0" err="1"/>
              <a:t>at</a:t>
            </a:r>
            <a:r>
              <a:rPr lang="fr-FR" sz="2000" b="1" i="1" dirty="0"/>
              <a:t> </a:t>
            </a:r>
            <a:r>
              <a:rPr lang="fr-FR" sz="2000" b="1" i="1" dirty="0" err="1"/>
              <a:t>every</a:t>
            </a:r>
            <a:r>
              <a:rPr lang="fr-FR" sz="2000" b="1" i="1" dirty="0"/>
              <a:t> Paris Haute Couture </a:t>
            </a:r>
            <a:r>
              <a:rPr lang="fr-FR" sz="2000" b="1" i="1" dirty="0" err="1"/>
              <a:t>Fashion</a:t>
            </a:r>
            <a:r>
              <a:rPr lang="fr-FR" sz="2000" b="1" i="1" dirty="0"/>
              <a:t> </a:t>
            </a:r>
            <a:r>
              <a:rPr lang="fr-FR" sz="2000" b="1" i="1" dirty="0" err="1"/>
              <a:t>weeks</a:t>
            </a:r>
            <a:r>
              <a:rPr lang="fr-FR" sz="2000" b="1" i="1" dirty="0"/>
              <a:t>, </a:t>
            </a:r>
            <a:r>
              <a:rPr lang="fr-FR" sz="2000" b="1" i="1" dirty="0" err="1"/>
              <a:t>where</a:t>
            </a:r>
            <a:r>
              <a:rPr lang="fr-FR" sz="2000" b="1" i="1" dirty="0"/>
              <a:t> the </a:t>
            </a:r>
            <a:r>
              <a:rPr lang="fr-FR" sz="2000" b="1" i="1" dirty="0" err="1"/>
              <a:t>rich</a:t>
            </a:r>
            <a:r>
              <a:rPr lang="fr-FR" sz="2000" b="1" i="1" dirty="0"/>
              <a:t> </a:t>
            </a:r>
            <a:r>
              <a:rPr lang="fr-FR" sz="2000" b="1" i="1" dirty="0" err="1"/>
              <a:t>customers</a:t>
            </a:r>
            <a:r>
              <a:rPr lang="fr-FR" sz="2000" b="1" i="1" dirty="0"/>
              <a:t> </a:t>
            </a:r>
            <a:r>
              <a:rPr lang="fr-FR" sz="2000" b="1" i="1" dirty="0" err="1"/>
              <a:t>can</a:t>
            </a:r>
            <a:r>
              <a:rPr lang="fr-FR" sz="2000" b="1" i="1" dirty="0"/>
              <a:t> </a:t>
            </a:r>
            <a:r>
              <a:rPr lang="fr-FR" sz="2000" b="1" i="1" dirty="0" err="1"/>
              <a:t>see</a:t>
            </a:r>
            <a:r>
              <a:rPr lang="fr-FR" sz="2000" b="1" i="1" dirty="0"/>
              <a:t> </a:t>
            </a:r>
            <a:r>
              <a:rPr lang="fr-FR" sz="2000" b="1" i="1" dirty="0" err="1"/>
              <a:t>pass</a:t>
            </a:r>
            <a:r>
              <a:rPr lang="fr-FR" sz="2000" b="1" i="1" dirty="0"/>
              <a:t> </a:t>
            </a:r>
            <a:r>
              <a:rPr lang="fr-FR" sz="2000" b="1" i="1" dirty="0" err="1"/>
              <a:t>before</a:t>
            </a:r>
            <a:r>
              <a:rPr lang="fr-FR" sz="2000" b="1" i="1" dirty="0"/>
              <a:t> </a:t>
            </a:r>
            <a:r>
              <a:rPr lang="fr-FR" sz="2000" b="1" i="1" dirty="0" err="1"/>
              <a:t>their</a:t>
            </a:r>
            <a:r>
              <a:rPr lang="fr-FR" sz="2000" b="1" i="1" dirty="0"/>
              <a:t> </a:t>
            </a:r>
            <a:r>
              <a:rPr lang="fr-FR" sz="2000" b="1" i="1" dirty="0" err="1"/>
              <a:t>eyes</a:t>
            </a:r>
            <a:r>
              <a:rPr lang="fr-FR" sz="2000" b="1" i="1" dirty="0"/>
              <a:t> the </a:t>
            </a:r>
            <a:r>
              <a:rPr lang="fr-FR" sz="2000" b="1" i="1" dirty="0" err="1"/>
              <a:t>models</a:t>
            </a:r>
            <a:r>
              <a:rPr lang="fr-FR" sz="2000" b="1" i="1" dirty="0"/>
              <a:t> </a:t>
            </a:r>
            <a:r>
              <a:rPr lang="fr-FR" sz="2000" b="1" i="1" dirty="0" err="1"/>
              <a:t>wearing</a:t>
            </a:r>
            <a:r>
              <a:rPr lang="fr-FR" sz="2000" b="1" i="1" dirty="0"/>
              <a:t> the </a:t>
            </a:r>
            <a:r>
              <a:rPr lang="fr-FR" sz="2000" b="1" i="1" dirty="0" err="1" smtClean="0"/>
              <a:t>clothes</a:t>
            </a:r>
            <a:r>
              <a:rPr lang="fr-FR" sz="2000" b="1" i="1" dirty="0"/>
              <a:t>.</a:t>
            </a:r>
            <a:endParaRPr lang="en-US" sz="2000" b="1" i="1" dirty="0"/>
          </a:p>
        </p:txBody>
      </p:sp>
      <p:sp>
        <p:nvSpPr>
          <p:cNvPr id="7" name="Rectangle 6"/>
          <p:cNvSpPr/>
          <p:nvPr/>
        </p:nvSpPr>
        <p:spPr>
          <a:xfrm>
            <a:off x="0" y="4223960"/>
            <a:ext cx="9144000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b="1" i="1" dirty="0" smtClean="0"/>
              <a:t>-From </a:t>
            </a:r>
            <a:r>
              <a:rPr lang="en-US" b="1" i="1" dirty="0"/>
              <a:t>the time, the first Chanel shop was established, it has been catering to the fashion needs of high-class aristocrats of the society; those able to afford couture are happy to pay for exclusivity and the privacy afforded by the system.</a:t>
            </a:r>
          </a:p>
        </p:txBody>
      </p:sp>
    </p:spTree>
    <p:extLst>
      <p:ext uri="{BB962C8B-B14F-4D97-AF65-F5344CB8AC3E}">
        <p14:creationId xmlns:p14="http://schemas.microsoft.com/office/powerpoint/2010/main" val="3042660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E2542F8A-88B4-B04C-ADA7-4E4CE03CE94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85839"/>
            <a:ext cx="9153000" cy="317494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77A92433-E746-E84F-85AC-E3665110BD2D}"/>
              </a:ext>
            </a:extLst>
          </p:cNvPr>
          <p:cNvSpPr txBox="1"/>
          <p:nvPr/>
        </p:nvSpPr>
        <p:spPr>
          <a:xfrm>
            <a:off x="132516" y="1915439"/>
            <a:ext cx="4443984" cy="1331134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sz="4100" b="1" dirty="0" smtClean="0">
                <a:latin typeface="AKbalthom Freehand" panose="02000500000000000000" pitchFamily="2" charset="77"/>
                <a:cs typeface="AKbalthom Freehand" panose="02000500000000000000" pitchFamily="2" charset="77"/>
              </a:rPr>
              <a:t>2.2 CHANEL</a:t>
            </a:r>
            <a:endParaRPr lang="en-US" sz="4100" b="1" dirty="0">
              <a:latin typeface="AKbalthom Freehand" panose="02000500000000000000" pitchFamily="2" charset="77"/>
              <a:cs typeface="AKbalthom Freehand" panose="02000500000000000000" pitchFamily="2" charset="77"/>
            </a:endParaRPr>
          </a:p>
          <a:p>
            <a:r>
              <a:rPr lang="en-US" sz="4100" b="1" dirty="0">
                <a:solidFill>
                  <a:schemeClr val="bg1"/>
                </a:solidFill>
                <a:latin typeface="AKbalthom Freehand" panose="02000500000000000000" pitchFamily="2" charset="77"/>
                <a:cs typeface="AKbalthom Freehand" panose="02000500000000000000" pitchFamily="2" charset="77"/>
              </a:rPr>
              <a:t>Beauty Products </a:t>
            </a:r>
          </a:p>
        </p:txBody>
      </p:sp>
    </p:spTree>
    <p:extLst>
      <p:ext uri="{BB962C8B-B14F-4D97-AF65-F5344CB8AC3E}">
        <p14:creationId xmlns:p14="http://schemas.microsoft.com/office/powerpoint/2010/main" val="4178789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0BE1E3F1-A0F7-E04D-ADAB-DE253F98882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585561" cy="240487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00048F7D-B361-FC43-903D-97465C922A5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4705" y="1986824"/>
            <a:ext cx="4558439" cy="316558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98DEB1E1-B4ED-E241-80FD-E31AEA59F930}"/>
              </a:ext>
            </a:extLst>
          </p:cNvPr>
          <p:cNvSpPr txBox="1"/>
          <p:nvPr/>
        </p:nvSpPr>
        <p:spPr>
          <a:xfrm>
            <a:off x="5952744" y="548641"/>
            <a:ext cx="3666744" cy="761747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sz="4500" dirty="0">
                <a:solidFill>
                  <a:srgbClr val="FF0000"/>
                </a:solidFill>
                <a:latin typeface="Britannic Bold" panose="020B0903060703020204" pitchFamily="34" charset="77"/>
                <a:cs typeface="Phosphate Solid" panose="02000506050000020004" pitchFamily="2" charset="77"/>
              </a:rPr>
              <a:t>1924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D0405C51-6EA4-4147-BB60-E9415114AE37}"/>
              </a:ext>
            </a:extLst>
          </p:cNvPr>
          <p:cNvSpPr txBox="1"/>
          <p:nvPr/>
        </p:nvSpPr>
        <p:spPr>
          <a:xfrm>
            <a:off x="1362456" y="3179835"/>
            <a:ext cx="2825496" cy="761747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sz="4500" dirty="0">
                <a:solidFill>
                  <a:srgbClr val="0070C0"/>
                </a:solidFill>
                <a:latin typeface="Britannic Bold" panose="020B0903060703020204" pitchFamily="34" charset="77"/>
              </a:rPr>
              <a:t>1929</a:t>
            </a:r>
          </a:p>
        </p:txBody>
      </p:sp>
    </p:spTree>
    <p:extLst>
      <p:ext uri="{BB962C8B-B14F-4D97-AF65-F5344CB8AC3E}">
        <p14:creationId xmlns:p14="http://schemas.microsoft.com/office/powerpoint/2010/main" val="3694721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AFF1A305-8FB1-B346-8CAA-31B6A616DA6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682" y="0"/>
            <a:ext cx="841663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697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5BADB64B-32D2-4543-8814-6E76C712E7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295" y="2755476"/>
            <a:ext cx="3827459" cy="217537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52DFEA6A-4877-724D-A61D-4945E368338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293" y="289298"/>
            <a:ext cx="2123717" cy="265464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ACCCE001-C570-9649-A39B-0392A7E3FE3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56"/>
          <a:stretch/>
        </p:blipFill>
        <p:spPr>
          <a:xfrm>
            <a:off x="172942" y="67543"/>
            <a:ext cx="3391717" cy="251956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9988A142-4581-3B41-B5FC-C49979DF85A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425"/>
          <a:stretch/>
        </p:blipFill>
        <p:spPr>
          <a:xfrm>
            <a:off x="5147037" y="2535147"/>
            <a:ext cx="3268511" cy="263361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C49411C5-E7B5-224A-BEA1-669B7D56A2DC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955"/>
          <a:stretch/>
        </p:blipFill>
        <p:spPr>
          <a:xfrm>
            <a:off x="3719109" y="93283"/>
            <a:ext cx="2731770" cy="2441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026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ABC25E8-EABD-0745-8C22-8E22EE372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xmlns="" id="{D7E6380F-2C37-9441-91AC-2886DB5AA2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817872" cy="2863404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45325FCE-BBD3-4F4C-BFEE-92ADB44473C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7872" y="2545777"/>
            <a:ext cx="5326128" cy="258473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C986188D-055C-D149-87F8-4727A78D7ABC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373" y="3012890"/>
            <a:ext cx="3138673" cy="196752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BB2DB6BA-D6FB-D64F-8E3F-863464122C35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6522" y="124358"/>
            <a:ext cx="4068828" cy="2287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458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CFFB6F98-E2E9-4042-8558-5FA6031A22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00"/>
          <a:stretch/>
        </p:blipFill>
        <p:spPr>
          <a:xfrm>
            <a:off x="-13716" y="49048"/>
            <a:ext cx="6007608" cy="509445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79299E48-DF46-354B-BEEE-D7F9ED6D9211}"/>
              </a:ext>
            </a:extLst>
          </p:cNvPr>
          <p:cNvSpPr txBox="1"/>
          <p:nvPr/>
        </p:nvSpPr>
        <p:spPr>
          <a:xfrm>
            <a:off x="6488723" y="1705708"/>
            <a:ext cx="2804747" cy="1331134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sz="4100" dirty="0">
                <a:latin typeface="Britannic Bold" panose="020B0903060703020204" pitchFamily="34" charset="77"/>
              </a:rPr>
              <a:t>Premium Pricing </a:t>
            </a:r>
          </a:p>
        </p:txBody>
      </p:sp>
    </p:spTree>
    <p:extLst>
      <p:ext uri="{BB962C8B-B14F-4D97-AF65-F5344CB8AC3E}">
        <p14:creationId xmlns:p14="http://schemas.microsoft.com/office/powerpoint/2010/main" val="3410938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xmlns="" id="{CFEF1086-4FCC-5843-94B7-A9C28175F7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3985103"/>
              </p:ext>
            </p:extLst>
          </p:nvPr>
        </p:nvGraphicFramePr>
        <p:xfrm>
          <a:off x="1859973" y="783621"/>
          <a:ext cx="5933209" cy="4060101"/>
        </p:xfrm>
        <a:graphic>
          <a:graphicData uri="http://schemas.openxmlformats.org/drawingml/2006/table">
            <a:tbl>
              <a:tblPr firstCol="1" bandRow="1"/>
              <a:tblGrid>
                <a:gridCol w="2718953">
                  <a:extLst>
                    <a:ext uri="{9D8B030D-6E8A-4147-A177-3AD203B41FA5}">
                      <a16:colId xmlns:a16="http://schemas.microsoft.com/office/drawing/2014/main" xmlns="" val="1880567693"/>
                    </a:ext>
                  </a:extLst>
                </a:gridCol>
                <a:gridCol w="1594572">
                  <a:extLst>
                    <a:ext uri="{9D8B030D-6E8A-4147-A177-3AD203B41FA5}">
                      <a16:colId xmlns:a16="http://schemas.microsoft.com/office/drawing/2014/main" xmlns="" val="2352692578"/>
                    </a:ext>
                  </a:extLst>
                </a:gridCol>
                <a:gridCol w="1619684">
                  <a:extLst>
                    <a:ext uri="{9D8B030D-6E8A-4147-A177-3AD203B41FA5}">
                      <a16:colId xmlns:a16="http://schemas.microsoft.com/office/drawing/2014/main" xmlns="" val="1872070966"/>
                    </a:ext>
                  </a:extLst>
                </a:gridCol>
              </a:tblGrid>
              <a:tr h="297165"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 dirty="0">
                          <a:solidFill>
                            <a:schemeClr val="bg1"/>
                          </a:solidFill>
                          <a:effectLst/>
                        </a:rPr>
                        <a:t>Unit </a:t>
                      </a:r>
                      <a:endParaRPr lang="en-US" sz="15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564" marR="68564" marT="34283" marB="34283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001886594"/>
                  </a:ext>
                </a:extLst>
              </a:tr>
              <a:tr h="212161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 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21" marR="6421" marT="6421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Minimum Price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21" marR="6421" marT="6421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Maximum Price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21" marR="6421" marT="6421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850736149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l" fontAlgn="ctr"/>
                      <a:r>
                        <a:rPr lang="en-US" sz="1500" u="none" strike="noStrike" dirty="0">
                          <a:solidFill>
                            <a:schemeClr val="tx1"/>
                          </a:solidFill>
                          <a:effectLst/>
                        </a:rPr>
                        <a:t>Make-up Products</a:t>
                      </a:r>
                      <a:r>
                        <a:rPr lang="en-US" sz="1200" u="none" strike="noStrike" dirty="0">
                          <a:effectLst/>
                        </a:rPr>
                        <a:t> 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2" marR="7142" marT="7142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7E7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338529548"/>
                  </a:ext>
                </a:extLst>
              </a:tr>
              <a:tr h="18930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Face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21" marR="6421" marT="6421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$50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21" marR="6421" marT="642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$135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21" marR="6421" marT="6421" marB="0" anchor="ctr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3137959933"/>
                  </a:ext>
                </a:extLst>
              </a:tr>
              <a:tr h="18930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Eyes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21" marR="6421" marT="6421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65000"/>
                        <a:alpha val="4392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$32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21" marR="6421" marT="642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4392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$70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21" marR="6421" marT="6421" marB="0" anchor="ctr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4392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990769330"/>
                  </a:ext>
                </a:extLst>
              </a:tr>
              <a:tr h="18930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Lip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21" marR="6421" marT="6421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$38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21" marR="6421" marT="642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$100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21" marR="6421" marT="6421" marB="0" anchor="ctr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2273861380"/>
                  </a:ext>
                </a:extLst>
              </a:tr>
              <a:tr h="25144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Nail </a:t>
                      </a:r>
                      <a:r>
                        <a:rPr lang="en-US" sz="1200" u="none" strike="noStrike" dirty="0" err="1">
                          <a:effectLst/>
                        </a:rPr>
                        <a:t>colour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21" marR="6421" marT="6421" marB="0" anchor="ctr">
                    <a:solidFill>
                      <a:schemeClr val="bg1">
                        <a:lumMod val="65000"/>
                        <a:alpha val="4902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$28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564" marR="68564" marT="34283" marB="34283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  <a:alpha val="4902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0441747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Brushes and Accessories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21" marR="6421" marT="6421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$32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21" marR="6421" marT="642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$60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21" marR="6421" marT="6421" marB="0" anchor="ctr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804395159"/>
                  </a:ext>
                </a:extLst>
              </a:tr>
              <a:tr h="235742">
                <a:tc gridSpan="3">
                  <a:txBody>
                    <a:bodyPr/>
                    <a:lstStyle/>
                    <a:p>
                      <a:pPr algn="l" fontAlgn="ctr"/>
                      <a:r>
                        <a:rPr lang="en-US" sz="1500" u="none" strike="noStrike" dirty="0">
                          <a:solidFill>
                            <a:schemeClr val="tx1"/>
                          </a:solidFill>
                          <a:effectLst/>
                        </a:rPr>
                        <a:t>Skincare Products</a:t>
                      </a:r>
                      <a:endParaRPr lang="en-US" sz="15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2" marR="7142" marT="7142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76D6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933860324"/>
                  </a:ext>
                </a:extLst>
              </a:tr>
              <a:tr h="18930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Cleansers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21" marR="6421" marT="6421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$32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21" marR="6421" marT="642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$100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21" marR="6421" marT="6421" marB="0" anchor="ctr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794830861"/>
                  </a:ext>
                </a:extLst>
              </a:tr>
              <a:tr h="18930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Eyes &amp; Lips care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21" marR="6421" marT="6421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5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$50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21" marR="6421" marT="642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$240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21" marR="6421" marT="6421" marB="0" anchor="ctr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913684897"/>
                  </a:ext>
                </a:extLst>
              </a:tr>
              <a:tr h="18930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Serums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21" marR="6421" marT="6421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$110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21" marR="6421" marT="642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$650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21" marR="6421" marT="6421" marB="0" anchor="ctr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338665034"/>
                  </a:ext>
                </a:extLst>
              </a:tr>
              <a:tr h="18930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Moisturizers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21" marR="6421" marT="6421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$80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21" marR="6421" marT="642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$685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21" marR="6421" marT="6421" marB="0" anchor="ctr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90322139"/>
                  </a:ext>
                </a:extLst>
              </a:tr>
              <a:tr h="25144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Sun Protection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21" marR="6421" marT="6421" marB="0" anchor="ctr"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$55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564" marR="68564" marT="34283" marB="34283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587736499"/>
                  </a:ext>
                </a:extLst>
              </a:tr>
              <a:tr h="18930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Body Care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21" marR="6421" marT="6421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$50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21" marR="6421" marT="642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$230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21" marR="6421" marT="6421" marB="0" anchor="ctr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53845461"/>
                  </a:ext>
                </a:extLst>
              </a:tr>
              <a:tr h="18930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Masks &amp; Scrubs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21" marR="6421" marT="6421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$50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21" marR="6421" marT="642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$200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21" marR="6421" marT="6421" marB="0" anchor="ctr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981347334"/>
                  </a:ext>
                </a:extLst>
              </a:tr>
              <a:tr h="297165"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 dirty="0">
                          <a:solidFill>
                            <a:schemeClr val="bg1"/>
                          </a:solidFill>
                          <a:effectLst/>
                        </a:rPr>
                        <a:t>Set</a:t>
                      </a:r>
                      <a:endParaRPr lang="en-US" sz="15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564" marR="68564" marT="34283" marB="34283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288654074"/>
                  </a:ext>
                </a:extLst>
              </a:tr>
              <a:tr h="18930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Make-up Set</a:t>
                      </a:r>
                      <a:endParaRPr lang="en-US" sz="12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21" marR="6421" marT="6421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$92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21" marR="6421" marT="642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$1,500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21" marR="6421" marT="6421" marB="0" anchor="ctr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204782538"/>
                  </a:ext>
                </a:extLst>
              </a:tr>
              <a:tr h="18930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Skincare Set </a:t>
                      </a:r>
                      <a:endParaRPr lang="en-US" sz="12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21" marR="6421" marT="6421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$120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21" marR="6421" marT="642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$665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21" marR="6421" marT="6421" marB="0" anchor="ctr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81159074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5A7238EB-68D8-5141-9F44-7EE7DC5E3259}"/>
              </a:ext>
            </a:extLst>
          </p:cNvPr>
          <p:cNvSpPr txBox="1"/>
          <p:nvPr/>
        </p:nvSpPr>
        <p:spPr>
          <a:xfrm>
            <a:off x="2226077" y="210847"/>
            <a:ext cx="5933209" cy="438581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sz="2400" dirty="0">
                <a:latin typeface="Britannic Bold" panose="020B0903060703020204" pitchFamily="34" charset="77"/>
              </a:rPr>
              <a:t>Chanel Beauty Products Price Range </a:t>
            </a:r>
          </a:p>
        </p:txBody>
      </p:sp>
    </p:spTree>
    <p:extLst>
      <p:ext uri="{BB962C8B-B14F-4D97-AF65-F5344CB8AC3E}">
        <p14:creationId xmlns:p14="http://schemas.microsoft.com/office/powerpoint/2010/main" val="3876729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59350"/>
            <a:ext cx="9144000" cy="857250"/>
          </a:xfrm>
        </p:spPr>
        <p:txBody>
          <a:bodyPr>
            <a:normAutofit/>
          </a:bodyPr>
          <a:lstStyle/>
          <a:p>
            <a:r>
              <a:rPr lang="en-US" b="1" dirty="0" smtClean="0"/>
              <a:t>2.3 </a:t>
            </a:r>
            <a:r>
              <a:rPr lang="en-US" b="1" u="sng" dirty="0" smtClean="0"/>
              <a:t>Jewelry</a:t>
            </a:r>
            <a:endParaRPr lang="en-US" b="1" u="sng" dirty="0"/>
          </a:p>
        </p:txBody>
      </p:sp>
      <p:pic>
        <p:nvPicPr>
          <p:cNvPr id="4" name="Picture 3" descr="84fd8e58f335d04c3c821f55ba77d42c.jp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5649" y="786445"/>
            <a:ext cx="3078352" cy="4357053"/>
          </a:xfrm>
          <a:prstGeom prst="rect">
            <a:avLst/>
          </a:prstGeom>
        </p:spPr>
      </p:pic>
      <p:pic>
        <p:nvPicPr>
          <p:cNvPr id="5" name="Picture 4" descr="747e472021b08fb512f53e34b7b6d9e6.jp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6446"/>
            <a:ext cx="1784753" cy="4357053"/>
          </a:xfrm>
          <a:prstGeom prst="rect">
            <a:avLst/>
          </a:prstGeom>
        </p:spPr>
      </p:pic>
      <p:pic>
        <p:nvPicPr>
          <p:cNvPr id="6" name="Picture 5" descr="dc986ad8b78bf311ed8d58fc0758f477.jp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4753" y="786447"/>
            <a:ext cx="4280895" cy="4357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439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352b06dd8dbef63c4ad414e2946141b9.jpg"/>
          <p:cNvPicPr>
            <a:picLocks noChangeAspect="1"/>
          </p:cNvPicPr>
          <p:nvPr/>
        </p:nvPicPr>
        <p:blipFill>
          <a:blip r:embed="rId2" cstate="email">
            <a:alphaModFix amt="8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672523" cy="5143500"/>
          </a:xfrm>
          <a:prstGeom prst="rect">
            <a:avLst/>
          </a:prstGeom>
        </p:spPr>
      </p:pic>
      <p:pic>
        <p:nvPicPr>
          <p:cNvPr id="11" name="Picture 10" descr="d22c1c215a6c6a6b7d1d24cbe94c231a.jpg"/>
          <p:cNvPicPr>
            <a:picLocks noChangeAspect="1"/>
          </p:cNvPicPr>
          <p:nvPr/>
        </p:nvPicPr>
        <p:blipFill>
          <a:blip r:embed="rId3" cstate="email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2261" y="-57150"/>
            <a:ext cx="2981738" cy="51435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-662609" y="55217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/>
              <a:t>         </a:t>
            </a:r>
            <a:r>
              <a:rPr lang="en-US" sz="4000" b="1" u="sng" dirty="0" smtClean="0"/>
              <a:t>CONTENTS</a:t>
            </a:r>
            <a:endParaRPr lang="en-US" sz="4000" b="1" u="sng" dirty="0"/>
          </a:p>
        </p:txBody>
      </p:sp>
      <p:sp>
        <p:nvSpPr>
          <p:cNvPr id="10" name="TextBox 9"/>
          <p:cNvSpPr txBox="1"/>
          <p:nvPr/>
        </p:nvSpPr>
        <p:spPr>
          <a:xfrm>
            <a:off x="2672523" y="906668"/>
            <a:ext cx="3604452" cy="38133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buAutoNum type="arabicPeriod"/>
            </a:pPr>
            <a:r>
              <a:rPr lang="en-US" sz="2000" b="1" dirty="0" smtClean="0"/>
              <a:t>Introduction</a:t>
            </a:r>
          </a:p>
          <a:p>
            <a:pPr>
              <a:lnSpc>
                <a:spcPct val="130000"/>
              </a:lnSpc>
            </a:pPr>
            <a:r>
              <a:rPr lang="en-US" dirty="0" smtClean="0"/>
              <a:t>	1.1 History</a:t>
            </a:r>
          </a:p>
          <a:p>
            <a:pPr>
              <a:lnSpc>
                <a:spcPct val="130000"/>
              </a:lnSpc>
            </a:pPr>
            <a:r>
              <a:rPr lang="en-US" dirty="0" smtClean="0"/>
              <a:t>	1.2 Products Range</a:t>
            </a:r>
          </a:p>
          <a:p>
            <a:pPr>
              <a:lnSpc>
                <a:spcPct val="130000"/>
              </a:lnSpc>
            </a:pPr>
            <a:r>
              <a:rPr lang="en-US" sz="2000" b="1" dirty="0" smtClean="0"/>
              <a:t>2. CHANEL’s Price Strategy</a:t>
            </a:r>
          </a:p>
          <a:p>
            <a:pPr>
              <a:lnSpc>
                <a:spcPct val="130000"/>
              </a:lnSpc>
            </a:pPr>
            <a:r>
              <a:rPr lang="en-US" dirty="0"/>
              <a:t>	</a:t>
            </a:r>
            <a:r>
              <a:rPr lang="en-US" dirty="0" smtClean="0"/>
              <a:t>2.1 Haute Couture</a:t>
            </a:r>
          </a:p>
          <a:p>
            <a:pPr>
              <a:lnSpc>
                <a:spcPct val="130000"/>
              </a:lnSpc>
            </a:pPr>
            <a:r>
              <a:rPr lang="en-US" dirty="0"/>
              <a:t>	</a:t>
            </a:r>
            <a:r>
              <a:rPr lang="en-US" dirty="0" smtClean="0"/>
              <a:t>2.2 Make-Up &amp; Skin Care</a:t>
            </a:r>
          </a:p>
          <a:p>
            <a:pPr>
              <a:lnSpc>
                <a:spcPct val="130000"/>
              </a:lnSpc>
            </a:pPr>
            <a:r>
              <a:rPr lang="en-US" dirty="0"/>
              <a:t>	</a:t>
            </a:r>
            <a:r>
              <a:rPr lang="en-US" dirty="0" smtClean="0"/>
              <a:t>2.3 Jewelry</a:t>
            </a:r>
          </a:p>
          <a:p>
            <a:pPr>
              <a:lnSpc>
                <a:spcPct val="130000"/>
              </a:lnSpc>
            </a:pPr>
            <a:r>
              <a:rPr lang="en-US" dirty="0"/>
              <a:t>	</a:t>
            </a:r>
            <a:r>
              <a:rPr lang="en-US" dirty="0" smtClean="0"/>
              <a:t>2.4 Fashion (Prêt-à-Porter)</a:t>
            </a:r>
          </a:p>
          <a:p>
            <a:pPr>
              <a:lnSpc>
                <a:spcPct val="130000"/>
              </a:lnSpc>
            </a:pPr>
            <a:r>
              <a:rPr lang="en-US" dirty="0"/>
              <a:t>	</a:t>
            </a:r>
            <a:r>
              <a:rPr lang="en-US" dirty="0" smtClean="0"/>
              <a:t>2.5 Fragrance (Perfumes)</a:t>
            </a:r>
          </a:p>
          <a:p>
            <a:pPr>
              <a:lnSpc>
                <a:spcPct val="130000"/>
              </a:lnSpc>
            </a:pPr>
            <a:r>
              <a:rPr lang="en-US" sz="2000" b="1" dirty="0" smtClean="0"/>
              <a:t>3. Conclusion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4166009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9432461"/>
              </p:ext>
            </p:extLst>
          </p:nvPr>
        </p:nvGraphicFramePr>
        <p:xfrm>
          <a:off x="24850" y="-2"/>
          <a:ext cx="4514213" cy="51435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0423"/>
                <a:gridCol w="1305581"/>
                <a:gridCol w="1009656"/>
                <a:gridCol w="1128553"/>
              </a:tblGrid>
              <a:tr h="1201785">
                <a:tc rowSpan="6">
                  <a:txBody>
                    <a:bodyPr/>
                    <a:lstStyle/>
                    <a:p>
                      <a:endParaRPr lang="en-US" sz="1400" dirty="0" smtClean="0"/>
                    </a:p>
                    <a:p>
                      <a:endParaRPr lang="en-US" sz="1400" dirty="0" smtClean="0"/>
                    </a:p>
                    <a:p>
                      <a:endParaRPr lang="en-US" sz="1400" dirty="0" smtClean="0"/>
                    </a:p>
                    <a:p>
                      <a:r>
                        <a:rPr lang="en-US" sz="1400" baseline="0" dirty="0" smtClean="0"/>
                        <a:t>    </a:t>
                      </a:r>
                      <a:endParaRPr lang="en-US" sz="1400" baseline="0" dirty="0" smtClean="0"/>
                    </a:p>
                    <a:p>
                      <a:endParaRPr lang="en-US" sz="1400" baseline="0" dirty="0" smtClean="0"/>
                    </a:p>
                    <a:p>
                      <a:endParaRPr lang="en-US" sz="1400" baseline="0" dirty="0" smtClean="0"/>
                    </a:p>
                    <a:p>
                      <a:endParaRPr lang="en-US" sz="1400" baseline="0" dirty="0" smtClean="0"/>
                    </a:p>
                    <a:p>
                      <a:endParaRPr lang="en-US" sz="1400" baseline="0" dirty="0" smtClean="0"/>
                    </a:p>
                    <a:p>
                      <a:endParaRPr lang="en-US" sz="1400" baseline="0" dirty="0" smtClean="0"/>
                    </a:p>
                    <a:p>
                      <a:endParaRPr lang="en-US" sz="1400" baseline="0" dirty="0" smtClean="0"/>
                    </a:p>
                    <a:p>
                      <a:endParaRPr lang="en-US" sz="1400" baseline="0" dirty="0" smtClean="0"/>
                    </a:p>
                    <a:p>
                      <a:r>
                        <a:rPr lang="en-US" sz="1400" dirty="0" smtClean="0"/>
                        <a:t> </a:t>
                      </a:r>
                      <a:r>
                        <a:rPr lang="en-US" sz="1400" baseline="0" dirty="0" smtClean="0"/>
                        <a:t> </a:t>
                      </a:r>
                      <a:r>
                        <a:rPr lang="en-US" sz="1400" dirty="0" smtClean="0"/>
                        <a:t>Watches</a:t>
                      </a:r>
                      <a:endParaRPr lang="en-US" sz="1400" dirty="0"/>
                    </a:p>
                  </a:txBody>
                  <a:tcPr marL="69432" marR="69432" marT="34716" marB="34716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Types</a:t>
                      </a:r>
                      <a:r>
                        <a:rPr lang="en-US" sz="1400" baseline="0" dirty="0" smtClean="0"/>
                        <a:t> </a:t>
                      </a:r>
                      <a:endParaRPr lang="en-US" sz="1400" dirty="0"/>
                    </a:p>
                  </a:txBody>
                  <a:tcPr marL="69432" marR="69432" marT="34716" marB="34716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Minimum</a:t>
                      </a:r>
                      <a:r>
                        <a:rPr lang="en-US" sz="1400" baseline="0" dirty="0" smtClean="0"/>
                        <a:t> Price</a:t>
                      </a:r>
                      <a:endParaRPr lang="en-US" sz="1400" dirty="0"/>
                    </a:p>
                  </a:txBody>
                  <a:tcPr marL="69432" marR="69432" marT="34716" marB="34716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Maximum</a:t>
                      </a:r>
                      <a:r>
                        <a:rPr lang="en-US" sz="1400" baseline="0" dirty="0" smtClean="0"/>
                        <a:t> Price </a:t>
                      </a:r>
                      <a:endParaRPr lang="en-US" sz="1400" dirty="0"/>
                    </a:p>
                  </a:txBody>
                  <a:tcPr marL="69432" marR="69432" marT="34716" marB="34716"/>
                </a:tc>
              </a:tr>
              <a:tr h="684983">
                <a:tc vMerge="1"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92576" marR="92576" marT="46288" marB="46288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   J12</a:t>
                      </a:r>
                      <a:endParaRPr lang="en-US" sz="1400" dirty="0"/>
                    </a:p>
                  </a:txBody>
                  <a:tcPr marL="69432" marR="69432" marT="34716" marB="34716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5 000$</a:t>
                      </a:r>
                      <a:endParaRPr lang="en-US" sz="1400" dirty="0"/>
                    </a:p>
                  </a:txBody>
                  <a:tcPr marL="69432" marR="69432" marT="34716" marB="34716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20 000$</a:t>
                      </a:r>
                      <a:endParaRPr lang="en-US" sz="1400" dirty="0"/>
                    </a:p>
                  </a:txBody>
                  <a:tcPr marL="69432" marR="69432" marT="34716" marB="34716"/>
                </a:tc>
              </a:tr>
              <a:tr h="684983">
                <a:tc vMerge="1"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92576" marR="92576" marT="46288" marB="46288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Première</a:t>
                      </a:r>
                      <a:endParaRPr lang="en-US" sz="1400" dirty="0"/>
                    </a:p>
                  </a:txBody>
                  <a:tcPr marL="69432" marR="69432" marT="34716" marB="34716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</a:t>
                      </a:r>
                      <a:r>
                        <a:rPr lang="en-US" sz="1400" baseline="0" dirty="0" smtClean="0"/>
                        <a:t> 000$</a:t>
                      </a:r>
                      <a:endParaRPr lang="en-US" sz="1400" dirty="0"/>
                    </a:p>
                  </a:txBody>
                  <a:tcPr marL="69432" marR="69432" marT="34716" marB="34716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8 000$</a:t>
                      </a:r>
                      <a:endParaRPr lang="en-US" sz="1400" dirty="0"/>
                    </a:p>
                  </a:txBody>
                  <a:tcPr marL="69432" marR="69432" marT="34716" marB="34716"/>
                </a:tc>
              </a:tr>
              <a:tr h="684983">
                <a:tc vMerge="1"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92576" marR="92576" marT="46288" marB="46288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Boy-Friend</a:t>
                      </a:r>
                      <a:endParaRPr lang="en-US" sz="1400" dirty="0"/>
                    </a:p>
                  </a:txBody>
                  <a:tcPr marL="69432" marR="69432" marT="34716" marB="34716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4 000$</a:t>
                      </a:r>
                      <a:endParaRPr lang="en-US" sz="1400" dirty="0"/>
                    </a:p>
                  </a:txBody>
                  <a:tcPr marL="69432" marR="69432" marT="34716" marB="34716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6 000$</a:t>
                      </a:r>
                      <a:endParaRPr lang="en-US" sz="1400" dirty="0"/>
                    </a:p>
                  </a:txBody>
                  <a:tcPr marL="69432" marR="69432" marT="34716" marB="34716"/>
                </a:tc>
              </a:tr>
              <a:tr h="1201785">
                <a:tc vMerge="1"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92576" marR="92576" marT="46288" marB="46288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Montre Mademoiselle</a:t>
                      </a:r>
                      <a:endParaRPr lang="en-US" sz="1400" dirty="0"/>
                    </a:p>
                  </a:txBody>
                  <a:tcPr marL="69432" marR="69432" marT="34716" marB="34716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4 000$</a:t>
                      </a:r>
                      <a:endParaRPr lang="en-US" sz="1400" dirty="0"/>
                    </a:p>
                  </a:txBody>
                  <a:tcPr marL="69432" marR="69432" marT="34716" marB="34716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10 000$</a:t>
                      </a:r>
                      <a:endParaRPr lang="en-US" sz="1400" dirty="0"/>
                    </a:p>
                  </a:txBody>
                  <a:tcPr marL="69432" marR="69432" marT="34716" marB="34716"/>
                </a:tc>
              </a:tr>
              <a:tr h="684983">
                <a:tc vMerge="1"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92576" marR="92576" marT="46288" marB="46288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Code Coco </a:t>
                      </a:r>
                      <a:endParaRPr lang="en-US" sz="1400" dirty="0"/>
                    </a:p>
                  </a:txBody>
                  <a:tcPr marL="69432" marR="69432" marT="34716" marB="34716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6 000$</a:t>
                      </a:r>
                      <a:endParaRPr lang="en-US" sz="1400" dirty="0"/>
                    </a:p>
                  </a:txBody>
                  <a:tcPr marL="69432" marR="69432" marT="34716" marB="34716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12 000$</a:t>
                      </a:r>
                      <a:endParaRPr lang="en-US" sz="1400" dirty="0"/>
                    </a:p>
                  </a:txBody>
                  <a:tcPr marL="69432" marR="69432" marT="34716" marB="34716"/>
                </a:tc>
              </a:tr>
            </a:tbl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9062" y="1"/>
            <a:ext cx="460493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264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7617" y="3145810"/>
            <a:ext cx="1020795" cy="102079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470" y="1017087"/>
            <a:ext cx="1464127" cy="146412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90470" y="659790"/>
            <a:ext cx="1850356" cy="346249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r>
              <a:rPr lang="en-US" dirty="0">
                <a:solidFill>
                  <a:srgbClr val="1D1D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i="0" dirty="0" smtClean="0">
                <a:solidFill>
                  <a:srgbClr val="1D1D1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quare Sunglasses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31208" y="2173878"/>
            <a:ext cx="1323389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dirty="0" smtClean="0"/>
              <a:t>550$-750$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707930" y="704967"/>
            <a:ext cx="1808090" cy="346249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r>
              <a:rPr lang="en-US" dirty="0"/>
              <a:t>R</a:t>
            </a:r>
            <a:r>
              <a:rPr lang="en-US" dirty="0" smtClean="0"/>
              <a:t>ound</a:t>
            </a:r>
            <a:r>
              <a:rPr lang="en-US" b="1" dirty="0" smtClean="0"/>
              <a:t> </a:t>
            </a:r>
            <a:r>
              <a:rPr lang="en-US" dirty="0"/>
              <a:t>S</a:t>
            </a:r>
            <a:r>
              <a:rPr lang="en-US" dirty="0" smtClean="0"/>
              <a:t>unglasses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6342" y="1042014"/>
            <a:ext cx="1414436" cy="137280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803552" y="2134965"/>
            <a:ext cx="171246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dirty="0" smtClean="0"/>
              <a:t>365$-975$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 flipH="1">
            <a:off x="4845273" y="647248"/>
            <a:ext cx="1901687" cy="346249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r>
              <a:rPr lang="en-US" dirty="0"/>
              <a:t>P</a:t>
            </a:r>
            <a:r>
              <a:rPr lang="en-US" dirty="0" smtClean="0"/>
              <a:t>antos sunglasses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58660" y="993497"/>
            <a:ext cx="1799752" cy="1421323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7233559" y="629485"/>
            <a:ext cx="1626086" cy="346249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r>
              <a:rPr lang="en-US" dirty="0"/>
              <a:t>P</a:t>
            </a:r>
            <a:r>
              <a:rPr lang="en-US" dirty="0" smtClean="0"/>
              <a:t>ilot Sunglasses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139341" y="1848267"/>
            <a:ext cx="1208315" cy="623248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dirty="0" smtClean="0"/>
              <a:t>      545$-925$</a:t>
            </a:r>
            <a:endParaRPr lang="en-US" dirty="0"/>
          </a:p>
        </p:txBody>
      </p:sp>
      <p:pic>
        <p:nvPicPr>
          <p:cNvPr id="2050" name="Picture 2" descr="Pilot Sunglasses - White - Metal, Titanium &amp; Lambskin - Default view - see full sized version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9777" y="975734"/>
            <a:ext cx="1630751" cy="1279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7432573" y="2000753"/>
            <a:ext cx="1619981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dirty="0" smtClean="0"/>
              <a:t>445$-1250$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0470" y="2927839"/>
            <a:ext cx="1960386" cy="1410528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31208" y="2834186"/>
            <a:ext cx="181964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dirty="0" smtClean="0"/>
              <a:t>Oval Sunglasses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646468" y="4024867"/>
            <a:ext cx="139435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dirty="0" smtClean="0"/>
              <a:t>500$-1100$</a:t>
            </a:r>
            <a:endParaRPr lang="en-US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92649" y="3047793"/>
            <a:ext cx="1119326" cy="1119326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454425" y="2766947"/>
            <a:ext cx="1252370" cy="561692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en-US" sz="1600" dirty="0" smtClean="0"/>
              <a:t>Shield Sunglasses</a:t>
            </a:r>
            <a:endParaRPr lang="en-US" sz="1600" dirty="0"/>
          </a:p>
        </p:txBody>
      </p:sp>
      <p:sp>
        <p:nvSpPr>
          <p:cNvPr id="21" name="TextBox 20"/>
          <p:cNvSpPr txBox="1"/>
          <p:nvPr/>
        </p:nvSpPr>
        <p:spPr>
          <a:xfrm>
            <a:off x="2422616" y="4104539"/>
            <a:ext cx="1668162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dirty="0" smtClean="0"/>
              <a:t>495$-700$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3932280" y="2811222"/>
            <a:ext cx="1566219" cy="623248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dirty="0" smtClean="0"/>
              <a:t>Butterfly Sunglasses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7347858" y="2809726"/>
            <a:ext cx="1704696" cy="623248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dirty="0" smtClean="0"/>
              <a:t>Rectangle Sunglass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340158" y="2753235"/>
            <a:ext cx="1535317" cy="561692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en-US" sz="1600" dirty="0" smtClean="0"/>
              <a:t>Clip on Sunglasses</a:t>
            </a:r>
            <a:endParaRPr lang="en-US" sz="1600" dirty="0"/>
          </a:p>
        </p:txBody>
      </p:sp>
      <p:sp>
        <p:nvSpPr>
          <p:cNvPr id="25" name="TextBox 24"/>
          <p:cNvSpPr txBox="1"/>
          <p:nvPr/>
        </p:nvSpPr>
        <p:spPr>
          <a:xfrm>
            <a:off x="3932280" y="4094913"/>
            <a:ext cx="1048562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dirty="0" smtClean="0"/>
              <a:t>520$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884888" y="4154201"/>
            <a:ext cx="613622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dirty="0" smtClean="0"/>
              <a:t>715$</a:t>
            </a:r>
            <a:endParaRPr lang="en-US" dirty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2479" y="3145810"/>
            <a:ext cx="1167727" cy="1008392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0959" y="3184147"/>
            <a:ext cx="1479569" cy="1290206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 flipH="1">
            <a:off x="7857455" y="4104539"/>
            <a:ext cx="1566219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dirty="0" smtClean="0"/>
              <a:t>630$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0" y="24000"/>
            <a:ext cx="9144000" cy="623248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285750" indent="-285750" algn="ctr">
              <a:buFont typeface="Wingdings" charset="2"/>
              <a:buChar char="Ø"/>
            </a:pPr>
            <a:r>
              <a:rPr lang="en-US" sz="3600" b="1" u="sng" dirty="0"/>
              <a:t>Sunglasses</a:t>
            </a:r>
          </a:p>
        </p:txBody>
      </p:sp>
    </p:spTree>
    <p:extLst>
      <p:ext uri="{BB962C8B-B14F-4D97-AF65-F5344CB8AC3E}">
        <p14:creationId xmlns:p14="http://schemas.microsoft.com/office/powerpoint/2010/main" val="2450434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789105"/>
              </p:ext>
            </p:extLst>
          </p:nvPr>
        </p:nvGraphicFramePr>
        <p:xfrm>
          <a:off x="3055304" y="100250"/>
          <a:ext cx="6088696" cy="2537460"/>
        </p:xfrm>
        <a:graphic>
          <a:graphicData uri="http://schemas.openxmlformats.org/drawingml/2006/table">
            <a:tbl>
              <a:tblPr firstRow="1" firstCol="1" bandRow="1">
                <a:tableStyleId>{7DF18680-E054-41AD-8BC1-D1AEF772440D}</a:tableStyleId>
              </a:tblPr>
              <a:tblGrid>
                <a:gridCol w="1522174"/>
                <a:gridCol w="1522174"/>
                <a:gridCol w="1522174"/>
                <a:gridCol w="1522174"/>
              </a:tblGrid>
              <a:tr h="27432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Types 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Minimum Price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Maximum Price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</a:tr>
              <a:tr h="279837">
                <a:tc rowSpan="4">
                  <a:txBody>
                    <a:bodyPr/>
                    <a:lstStyle/>
                    <a:p>
                      <a:r>
                        <a:rPr lang="en-US" sz="1400" dirty="0" smtClean="0"/>
                        <a:t>       </a:t>
                      </a:r>
                    </a:p>
                    <a:p>
                      <a:r>
                        <a:rPr lang="en-US" sz="1400" dirty="0" smtClean="0"/>
                        <a:t>          Fine </a:t>
                      </a:r>
                    </a:p>
                    <a:p>
                      <a:r>
                        <a:rPr lang="en-US" sz="1400" dirty="0" smtClean="0"/>
                        <a:t>      Jewelry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Rings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baseline="0" dirty="0" smtClean="0"/>
                        <a:t>2 300$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80 000$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</a:tr>
              <a:tr h="279837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Bracelets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12 000$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10</a:t>
                      </a:r>
                      <a:r>
                        <a:rPr lang="en-US" sz="1400" baseline="0" dirty="0" smtClean="0"/>
                        <a:t>1 000$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</a:tr>
              <a:tr h="279837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Necklaces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25 000$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101 000$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</a:tr>
              <a:tr h="279837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Earing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4 600$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16 500$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</a:tr>
              <a:tr h="279837">
                <a:tc rowSpan="4">
                  <a:txBody>
                    <a:bodyPr/>
                    <a:lstStyle/>
                    <a:p>
                      <a:r>
                        <a:rPr lang="en-US" sz="1400" dirty="0" smtClean="0"/>
                        <a:t>High Jewelry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Rings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</a:t>
                      </a:r>
                      <a:r>
                        <a:rPr lang="en-US" sz="1400" baseline="0" dirty="0" smtClean="0"/>
                        <a:t> 450$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6 500$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</a:tr>
              <a:tr h="279837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Bracelets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9 900$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50 000$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</a:tr>
              <a:tr h="279837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Necklaces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3 800$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10 000$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</a:tr>
              <a:tr h="279837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Earing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4 700$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8</a:t>
                      </a:r>
                      <a:r>
                        <a:rPr lang="en-US" sz="1400" baseline="0" dirty="0" smtClean="0"/>
                        <a:t> 600$ 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</a:tr>
            </a:tbl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675" y="2760210"/>
            <a:ext cx="7931425" cy="254503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56829" y="-5735"/>
            <a:ext cx="3683558" cy="531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9916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2" descr="ááááááâáá¼ááá¶áâááááá¶áá chanel fashin campaign wallpaper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1" name="Picture 7" descr="ááááááâáá¼ááá¶áâááááá¶áá chanel 2018 ad"/>
          <p:cNvPicPr>
            <a:picLocks noChangeAspect="1" noChangeArrowheads="1"/>
          </p:cNvPicPr>
          <p:nvPr/>
        </p:nvPicPr>
        <p:blipFill rotWithShape="1">
          <a:blip r:embed="rId3" cstate="email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43" t="-116" r="193" b="-254"/>
          <a:stretch/>
        </p:blipFill>
        <p:spPr bwMode="auto">
          <a:xfrm>
            <a:off x="1" y="0"/>
            <a:ext cx="9144000" cy="5167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0" y="595022"/>
            <a:ext cx="44618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000090"/>
                </a:solidFill>
              </a:rPr>
              <a:t>2.4 </a:t>
            </a:r>
            <a:r>
              <a:rPr lang="en-US" sz="3600" b="1" u="sng" dirty="0" smtClean="0">
                <a:solidFill>
                  <a:srgbClr val="000090"/>
                </a:solidFill>
              </a:rPr>
              <a:t>Fashion </a:t>
            </a:r>
            <a:r>
              <a:rPr lang="en-US" sz="3600" b="1" dirty="0" smtClean="0">
                <a:solidFill>
                  <a:srgbClr val="000090"/>
                </a:solidFill>
              </a:rPr>
              <a:t>(Ready-to-Wear)</a:t>
            </a:r>
            <a:endParaRPr lang="en-US" sz="3600" b="1" dirty="0">
              <a:solidFill>
                <a:srgbClr val="00009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1708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05000" y="4220170"/>
            <a:ext cx="5181600" cy="923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5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2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Premium Pricing</a:t>
            </a:r>
            <a:endParaRPr lang="en-US" sz="54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tx2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pic>
        <p:nvPicPr>
          <p:cNvPr id="2056" name="Picture 8" descr="ááááááâáá¼ááá¶áâááááá¶áá chanel ready to wear hd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8150" y="0"/>
            <a:ext cx="2930251" cy="4416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4575"/>
            <a:ext cx="2895600" cy="4412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429000" cy="4416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83463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6124793"/>
              </p:ext>
            </p:extLst>
          </p:nvPr>
        </p:nvGraphicFramePr>
        <p:xfrm>
          <a:off x="152400" y="805058"/>
          <a:ext cx="8763000" cy="41141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6556"/>
                <a:gridCol w="2548766"/>
                <a:gridCol w="2000251"/>
                <a:gridCol w="2797427"/>
              </a:tblGrid>
              <a:tr h="274320"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Fashion</a:t>
                      </a:r>
                    </a:p>
                  </a:txBody>
                  <a:tcPr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Minimum</a:t>
                      </a:r>
                      <a:r>
                        <a:rPr lang="en-US" sz="1400" baseline="0" dirty="0" smtClean="0"/>
                        <a:t> Price</a:t>
                      </a:r>
                      <a:endParaRPr lang="en-US" sz="1400" dirty="0"/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Maximum Price</a:t>
                      </a:r>
                      <a:endParaRPr lang="en-US" sz="1400" dirty="0"/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2390">
                <a:tc rowSpan="7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 smtClean="0">
                          <a:solidFill>
                            <a:schemeClr val="tx1"/>
                          </a:solidFill>
                        </a:rPr>
                        <a:t>Ready to wear</a:t>
                      </a:r>
                    </a:p>
                  </a:txBody>
                  <a:tcPr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Jacket</a:t>
                      </a:r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aseline="0" dirty="0" smtClean="0"/>
                        <a:t>13 2</a:t>
                      </a:r>
                      <a:r>
                        <a:rPr lang="en-US" sz="1400" dirty="0" smtClean="0"/>
                        <a:t>71 $</a:t>
                      </a:r>
                      <a:endParaRPr lang="en-US" sz="1400" dirty="0"/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1 393</a:t>
                      </a:r>
                      <a:r>
                        <a:rPr lang="en-US" sz="1400" baseline="0" dirty="0" smtClean="0"/>
                        <a:t> $</a:t>
                      </a:r>
                      <a:endParaRPr lang="en-US" sz="1400" dirty="0"/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32390">
                <a:tc vMerge="1">
                  <a:txBody>
                    <a:bodyPr/>
                    <a:lstStyle/>
                    <a:p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Dress</a:t>
                      </a:r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8 500 $</a:t>
                      </a:r>
                      <a:endParaRPr lang="en-US" sz="1400" dirty="0"/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2000$</a:t>
                      </a:r>
                      <a:endParaRPr lang="en-US" sz="1400" dirty="0"/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32390">
                <a:tc vMerge="1">
                  <a:txBody>
                    <a:bodyPr/>
                    <a:lstStyle/>
                    <a:p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Top</a:t>
                      </a:r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5000$</a:t>
                      </a:r>
                      <a:endParaRPr lang="en-US" sz="1400" dirty="0"/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1300$</a:t>
                      </a:r>
                      <a:endParaRPr lang="en-US" sz="1400" dirty="0"/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80060">
                <a:tc v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Coat</a:t>
                      </a:r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8 819 $</a:t>
                      </a:r>
                    </a:p>
                    <a:p>
                      <a:endParaRPr lang="en-US" sz="1400" dirty="0"/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3000$</a:t>
                      </a:r>
                    </a:p>
                    <a:p>
                      <a:endParaRPr lang="en-US" sz="1400" dirty="0"/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32390">
                <a:tc vMerge="1">
                  <a:txBody>
                    <a:bodyPr/>
                    <a:lstStyle/>
                    <a:p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Skirt</a:t>
                      </a:r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5 443 $</a:t>
                      </a:r>
                      <a:endParaRPr lang="en-US" sz="1400" dirty="0"/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1000$</a:t>
                      </a:r>
                      <a:endParaRPr lang="en-US" sz="1400" dirty="0"/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32390">
                <a:tc vMerge="1">
                  <a:txBody>
                    <a:bodyPr/>
                    <a:lstStyle/>
                    <a:p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Short</a:t>
                      </a:r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5400$</a:t>
                      </a:r>
                      <a:endParaRPr lang="en-US" sz="1400" dirty="0"/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1500$</a:t>
                      </a:r>
                      <a:endParaRPr lang="en-US" sz="1400" dirty="0"/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32390">
                <a:tc vMerge="1">
                  <a:txBody>
                    <a:bodyPr/>
                    <a:lstStyle/>
                    <a:p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Pants</a:t>
                      </a:r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3600$</a:t>
                      </a:r>
                      <a:endParaRPr lang="en-US" sz="1400" dirty="0"/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1000$</a:t>
                      </a:r>
                      <a:endParaRPr lang="en-US" sz="1400" dirty="0"/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32390"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</a:rPr>
                        <a:t>Hand bags</a:t>
                      </a:r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6000$</a:t>
                      </a:r>
                      <a:endParaRPr lang="en-US" sz="1400" dirty="0"/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2000$</a:t>
                      </a:r>
                      <a:endParaRPr lang="en-US" sz="1400" dirty="0"/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2390"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</a:rPr>
                        <a:t>Scarves</a:t>
                      </a:r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1175$</a:t>
                      </a:r>
                      <a:endParaRPr lang="en-US" sz="1400" dirty="0"/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250$</a:t>
                      </a:r>
                      <a:endParaRPr lang="en-US" sz="1400" dirty="0"/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5383"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</a:rPr>
                        <a:t>Shoes</a:t>
                      </a:r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1900$</a:t>
                      </a:r>
                      <a:endParaRPr lang="en-US" sz="1400" dirty="0"/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700$</a:t>
                      </a:r>
                      <a:endParaRPr lang="en-US" sz="1400" dirty="0"/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2390"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</a:rPr>
                        <a:t>Belt</a:t>
                      </a:r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2300$</a:t>
                      </a:r>
                      <a:endParaRPr lang="en-US" sz="1400" dirty="0"/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900$</a:t>
                      </a:r>
                      <a:endParaRPr lang="en-US" sz="1400" dirty="0"/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1580675" y="158174"/>
            <a:ext cx="6054436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Wingdings" charset="2"/>
              <a:buChar char="Ø"/>
            </a:pPr>
            <a:r>
              <a:rPr lang="en-US" sz="3200" b="1" dirty="0" smtClean="0"/>
              <a:t>Chanel Fashion Price Range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3091186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68" y="0"/>
            <a:ext cx="5605574" cy="32091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0342" y="0"/>
            <a:ext cx="3443658" cy="22738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181637" y="3388767"/>
            <a:ext cx="3657600" cy="16219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70000"/>
              </a:lnSpc>
              <a:buFont typeface="Arial" pitchFamily="34" charset="0"/>
              <a:buChar char="•"/>
            </a:pPr>
            <a:r>
              <a:rPr lang="en-US" sz="2800" b="1" dirty="0" smtClean="0">
                <a:latin typeface="+mj-lt"/>
              </a:rPr>
              <a:t>Iconic</a:t>
            </a:r>
          </a:p>
          <a:p>
            <a:pPr>
              <a:lnSpc>
                <a:spcPct val="70000"/>
              </a:lnSpc>
            </a:pPr>
            <a:endParaRPr lang="en-US" sz="2800" b="1" dirty="0">
              <a:latin typeface="+mj-lt"/>
            </a:endParaRPr>
          </a:p>
          <a:p>
            <a:pPr marL="285750" indent="-285750">
              <a:lnSpc>
                <a:spcPct val="70000"/>
              </a:lnSpc>
              <a:buFont typeface="Arial" pitchFamily="34" charset="0"/>
              <a:buChar char="•"/>
            </a:pPr>
            <a:r>
              <a:rPr lang="en-US" sz="2800" b="1" dirty="0" smtClean="0">
                <a:latin typeface="+mj-lt"/>
              </a:rPr>
              <a:t>Fine Quality</a:t>
            </a:r>
          </a:p>
          <a:p>
            <a:pPr>
              <a:lnSpc>
                <a:spcPct val="70000"/>
              </a:lnSpc>
            </a:pPr>
            <a:endParaRPr lang="en-US" sz="2800" b="1" dirty="0">
              <a:latin typeface="+mj-lt"/>
            </a:endParaRPr>
          </a:p>
          <a:p>
            <a:pPr marL="285750" indent="-285750">
              <a:lnSpc>
                <a:spcPct val="70000"/>
              </a:lnSpc>
              <a:buFont typeface="Arial" pitchFamily="34" charset="0"/>
              <a:buChar char="•"/>
            </a:pPr>
            <a:r>
              <a:rPr lang="en-US" sz="2800" b="1" dirty="0" smtClean="0">
                <a:latin typeface="+mj-lt"/>
              </a:rPr>
              <a:t>Creative and Unique</a:t>
            </a:r>
            <a:endParaRPr lang="en-US" sz="2800" b="1" dirty="0">
              <a:latin typeface="+mj-lt"/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0342" y="2048246"/>
            <a:ext cx="3443658" cy="308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73387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-117131"/>
            <a:ext cx="9144000" cy="5426549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" y="4351450"/>
            <a:ext cx="9143999" cy="79205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fr-FR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2.5 </a:t>
            </a:r>
            <a:r>
              <a:rPr lang="fr-FR" sz="3600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FRAGRANCE</a:t>
            </a:r>
            <a:endParaRPr lang="fr-FR" sz="36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79994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9138926" cy="5143499"/>
          </a:xfrm>
          <a:prstGeom prst="rect">
            <a:avLst/>
          </a:prstGeom>
        </p:spPr>
      </p:pic>
      <p:sp>
        <p:nvSpPr>
          <p:cNvPr id="6" name="6-Point Star 5"/>
          <p:cNvSpPr/>
          <p:nvPr/>
        </p:nvSpPr>
        <p:spPr>
          <a:xfrm>
            <a:off x="3395547" y="1149968"/>
            <a:ext cx="2079702" cy="1835771"/>
          </a:xfrm>
          <a:prstGeom prst="star6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fr-FR" b="1" dirty="0">
                <a:solidFill>
                  <a:srgbClr val="FF0000"/>
                </a:solidFill>
              </a:rPr>
              <a:t>Premium Pricing</a:t>
            </a:r>
          </a:p>
        </p:txBody>
      </p:sp>
    </p:spTree>
    <p:extLst>
      <p:ext uri="{BB962C8B-B14F-4D97-AF65-F5344CB8AC3E}">
        <p14:creationId xmlns:p14="http://schemas.microsoft.com/office/powerpoint/2010/main" val="2385496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3dbdd9b411c681c8810a158696251489.jp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1627" y="642833"/>
            <a:ext cx="3522373" cy="4500667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969460" y="0"/>
            <a:ext cx="2174540" cy="637505"/>
          </a:xfrm>
        </p:spPr>
        <p:txBody>
          <a:bodyPr>
            <a:noAutofit/>
          </a:bodyPr>
          <a:lstStyle/>
          <a:p>
            <a:r>
              <a:rPr lang="fr-FR" sz="2800" b="1" dirty="0" smtClean="0">
                <a:solidFill>
                  <a:srgbClr val="DB51D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WOMEN</a:t>
            </a:r>
            <a:endParaRPr lang="fr-FR" sz="2800" b="1" dirty="0">
              <a:solidFill>
                <a:srgbClr val="DB51D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7123641"/>
              </p:ext>
            </p:extLst>
          </p:nvPr>
        </p:nvGraphicFramePr>
        <p:xfrm>
          <a:off x="1" y="3"/>
          <a:ext cx="4891977" cy="5143505"/>
        </p:xfrm>
        <a:graphic>
          <a:graphicData uri="http://schemas.openxmlformats.org/drawingml/2006/table">
            <a:tbl>
              <a:tblPr/>
              <a:tblGrid>
                <a:gridCol w="2376763"/>
                <a:gridCol w="1107618"/>
                <a:gridCol w="1407596"/>
              </a:tblGrid>
              <a:tr h="288961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Type</a:t>
                      </a:r>
                    </a:p>
                  </a:txBody>
                  <a:tcPr marL="7144" marR="7144" marT="7144" marB="0" anchor="b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Price</a:t>
                      </a:r>
                    </a:p>
                  </a:txBody>
                  <a:tcPr marL="7144" marR="7144" marT="714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Price2</a:t>
                      </a:r>
                    </a:p>
                  </a:txBody>
                  <a:tcPr marL="7144" marR="7144" marT="7144" marB="0" anchor="ctr">
                    <a:lnL>
                      <a:noFill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</a:tr>
              <a:tr h="303409">
                <a:tc>
                  <a:txBody>
                    <a:bodyPr/>
                    <a:lstStyle/>
                    <a:p>
                      <a:pPr algn="ctr" fontAlgn="ctr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144" marR="7144" marT="7144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Min</a:t>
                      </a:r>
                    </a:p>
                  </a:txBody>
                  <a:tcPr marL="7144" marR="7144" marT="714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Max</a:t>
                      </a:r>
                    </a:p>
                  </a:txBody>
                  <a:tcPr marL="7144" marR="7144" marT="7144" marB="0" anchor="ctr">
                    <a:lnL>
                      <a:noFill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</a:tr>
              <a:tr h="30340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Chance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40$</a:t>
                      </a:r>
                    </a:p>
                  </a:txBody>
                  <a:tcPr marL="7144" marR="7144" marT="714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130$</a:t>
                      </a:r>
                    </a:p>
                  </a:txBody>
                  <a:tcPr marL="7144" marR="7144" marT="7144" marB="0" anchor="ctr">
                    <a:lnL>
                      <a:noFill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340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Chance Eau 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Tendre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144" marR="7144" marT="7144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40$</a:t>
                      </a:r>
                    </a:p>
                  </a:txBody>
                  <a:tcPr marL="7144" marR="7144" marT="714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138$</a:t>
                      </a:r>
                    </a:p>
                  </a:txBody>
                  <a:tcPr marL="7144" marR="7144" marT="7144" marB="0" anchor="ctr">
                    <a:lnL>
                      <a:noFill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</a:tr>
              <a:tr h="30340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Chance Eau 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Fraîche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144" marR="7144" marT="7144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45$</a:t>
                      </a:r>
                    </a:p>
                  </a:txBody>
                  <a:tcPr marL="7144" marR="7144" marT="714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75$</a:t>
                      </a:r>
                    </a:p>
                  </a:txBody>
                  <a:tcPr marL="7144" marR="7144" marT="7144" marB="0" anchor="ctr">
                    <a:lnL>
                      <a:noFill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340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Chance Eau Vivre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45$</a:t>
                      </a:r>
                    </a:p>
                  </a:txBody>
                  <a:tcPr marL="7144" marR="7144" marT="714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85$ </a:t>
                      </a:r>
                    </a:p>
                  </a:txBody>
                  <a:tcPr marL="7144" marR="7144" marT="7144" marB="0" anchor="ctr">
                    <a:lnL>
                      <a:noFill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</a:tr>
              <a:tr h="30340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N°5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75$</a:t>
                      </a:r>
                    </a:p>
                  </a:txBody>
                  <a:tcPr marL="7144" marR="7144" marT="714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</a:rPr>
                        <a:t> 30000$ </a:t>
                      </a:r>
                    </a:p>
                  </a:txBody>
                  <a:tcPr marL="7144" marR="7144" marT="7144" marB="0" anchor="ctr">
                    <a:lnL>
                      <a:noFill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340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Gabrielle Chanel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40$</a:t>
                      </a:r>
                    </a:p>
                  </a:txBody>
                  <a:tcPr marL="7144" marR="7144" marT="714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</a:rPr>
                        <a:t> 9500$ </a:t>
                      </a:r>
                    </a:p>
                  </a:txBody>
                  <a:tcPr marL="7144" marR="7144" marT="7144" marB="0" anchor="ctr">
                    <a:lnL>
                      <a:noFill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</a:tr>
              <a:tr h="30340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Coco 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Mademoiseille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144" marR="7144" marT="7144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55$</a:t>
                      </a:r>
                    </a:p>
                  </a:txBody>
                  <a:tcPr marL="7144" marR="7144" marT="714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</a:rPr>
                        <a:t>2050$</a:t>
                      </a:r>
                    </a:p>
                  </a:txBody>
                  <a:tcPr marL="7144" marR="7144" marT="7144" marB="0" anchor="ctr">
                    <a:lnL>
                      <a:noFill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340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Coco Noir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55$</a:t>
                      </a:r>
                    </a:p>
                  </a:txBody>
                  <a:tcPr marL="7144" marR="7144" marT="714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210$</a:t>
                      </a:r>
                    </a:p>
                  </a:txBody>
                  <a:tcPr marL="7144" marR="7144" marT="7144" marB="0" anchor="ctr">
                    <a:lnL>
                      <a:noFill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</a:tr>
              <a:tr h="30340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Coco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40$</a:t>
                      </a:r>
                    </a:p>
                  </a:txBody>
                  <a:tcPr marL="7144" marR="7144" marT="714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130$</a:t>
                      </a:r>
                    </a:p>
                  </a:txBody>
                  <a:tcPr marL="7144" marR="7144" marT="7144" marB="0" anchor="ctr">
                    <a:lnL>
                      <a:noFill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340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Coco N°19 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Poudré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144" marR="7144" marT="7144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40$</a:t>
                      </a:r>
                    </a:p>
                  </a:txBody>
                  <a:tcPr marL="7144" marR="7144" marT="714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105$</a:t>
                      </a:r>
                    </a:p>
                  </a:txBody>
                  <a:tcPr marL="7144" marR="7144" marT="7144" marB="0" anchor="ctr">
                    <a:lnL>
                      <a:noFill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</a:tr>
              <a:tr h="30340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N°19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40$</a:t>
                      </a:r>
                    </a:p>
                  </a:txBody>
                  <a:tcPr marL="7144" marR="7144" marT="714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130$</a:t>
                      </a:r>
                    </a:p>
                  </a:txBody>
                  <a:tcPr marL="7144" marR="7144" marT="7144" marB="0" anchor="ctr">
                    <a:lnL>
                      <a:noFill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340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Allure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40$</a:t>
                      </a:r>
                    </a:p>
                  </a:txBody>
                  <a:tcPr marL="7144" marR="7144" marT="714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130$</a:t>
                      </a:r>
                    </a:p>
                  </a:txBody>
                  <a:tcPr marL="7144" marR="7144" marT="7144" marB="0" anchor="ctr">
                    <a:lnL>
                      <a:noFill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</a:tr>
              <a:tr h="30340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Allure Sensuelle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80$</a:t>
                      </a:r>
                    </a:p>
                  </a:txBody>
                  <a:tcPr marL="7144" marR="7144" marT="714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130$</a:t>
                      </a:r>
                    </a:p>
                  </a:txBody>
                  <a:tcPr marL="7144" marR="7144" marT="7144" marB="0" anchor="ctr">
                    <a:lnL>
                      <a:noFill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340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Cristalle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85$</a:t>
                      </a:r>
                    </a:p>
                  </a:txBody>
                  <a:tcPr marL="7144" marR="7144" marT="714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105$</a:t>
                      </a:r>
                    </a:p>
                  </a:txBody>
                  <a:tcPr marL="7144" marR="7144" marT="7144" marB="0" anchor="ctr">
                    <a:lnL>
                      <a:noFill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</a:tr>
              <a:tr h="30340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Cristalle Eau Vert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85$</a:t>
                      </a:r>
                    </a:p>
                  </a:txBody>
                  <a:tcPr marL="7144" marR="7144" marT="714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105$</a:t>
                      </a:r>
                    </a:p>
                  </a:txBody>
                  <a:tcPr marL="7144" marR="7144" marT="7144" marB="0" anchor="ctr">
                    <a:lnL>
                      <a:noFill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2" name="Picture 1" descr="7e0bd60a1241b6305c678276b1dd6ac9.jpg"/>
          <p:cNvPicPr>
            <a:picLocks noChangeAspect="1"/>
          </p:cNvPicPr>
          <p:nvPr/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2000" l="10000" r="90000">
                        <a14:foregroundMark x1="44300" y1="20667" x2="44300" y2="20667"/>
                        <a14:foregroundMark x1="22300" y1="53933" x2="22300" y2="53933"/>
                        <a14:foregroundMark x1="17900" y1="55533" x2="17900" y2="55533"/>
                        <a14:foregroundMark x1="48700" y1="42867" x2="48700" y2="42867"/>
                        <a14:foregroundMark x1="52600" y1="42533" x2="52600" y2="42533"/>
                        <a14:backgroundMark x1="40800" y1="43800" x2="40800" y2="438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00911">
            <a:off x="4844087" y="-420533"/>
            <a:ext cx="2627904" cy="3694127"/>
          </a:xfrm>
          <a:prstGeom prst="rect">
            <a:avLst/>
          </a:prstGeom>
        </p:spPr>
      </p:pic>
      <p:pic>
        <p:nvPicPr>
          <p:cNvPr id="4" name="Picture 3" descr="3a253bae1abf67452dd4a6db55c1fbce.jpg"/>
          <p:cNvPicPr>
            <a:picLocks noChangeAspect="1"/>
          </p:cNvPicPr>
          <p:nvPr/>
        </p:nvPicPr>
        <p:blipFill>
          <a:blip r:embed="rId5" cstate="email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78191" y1="85629" x2="78191" y2="856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81447">
            <a:off x="4546196" y="1126035"/>
            <a:ext cx="2538960" cy="4510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863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f514a22ffd171ac12edfbb150af763a1.jpg"/>
          <p:cNvPicPr>
            <a:picLocks noChangeAspect="1"/>
          </p:cNvPicPr>
          <p:nvPr/>
        </p:nvPicPr>
        <p:blipFill>
          <a:blip r:embed="rId2" cstate="email">
            <a:alphaModFix amt="6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856" y="0"/>
            <a:ext cx="2895144" cy="5143500"/>
          </a:xfrm>
          <a:prstGeom prst="rect">
            <a:avLst/>
          </a:prstGeom>
        </p:spPr>
      </p:pic>
      <p:pic>
        <p:nvPicPr>
          <p:cNvPr id="6" name="Picture 5" descr="8f8e14de619812b1a955bf984a09319b.jpg"/>
          <p:cNvPicPr>
            <a:picLocks noChangeAspect="1"/>
          </p:cNvPicPr>
          <p:nvPr/>
        </p:nvPicPr>
        <p:blipFill>
          <a:blip r:embed="rId3" cstate="email">
            <a:alphaModFix amt="4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0434" y="0"/>
            <a:ext cx="3213651" cy="5143500"/>
          </a:xfrm>
          <a:prstGeom prst="rect">
            <a:avLst/>
          </a:prstGeom>
        </p:spPr>
      </p:pic>
      <p:pic>
        <p:nvPicPr>
          <p:cNvPr id="4" name="Picture 3" descr="70631fb9d7aaaea90d49053a734c64fd.jpg"/>
          <p:cNvPicPr>
            <a:picLocks noChangeAspect="1"/>
          </p:cNvPicPr>
          <p:nvPr/>
        </p:nvPicPr>
        <p:blipFill>
          <a:blip r:embed="rId4" cstate="email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6087" y="0"/>
            <a:ext cx="345661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6697" y="1774152"/>
            <a:ext cx="9144000" cy="857250"/>
          </a:xfrm>
        </p:spPr>
        <p:txBody>
          <a:bodyPr>
            <a:noAutofit/>
          </a:bodyPr>
          <a:lstStyle/>
          <a:p>
            <a:r>
              <a:rPr lang="en-US" sz="8000" b="1" u="sng" dirty="0" smtClean="0">
                <a:solidFill>
                  <a:srgbClr val="660066"/>
                </a:solidFill>
              </a:rPr>
              <a:t>1. Introduction</a:t>
            </a:r>
            <a:r>
              <a:rPr lang="en-US" sz="8000" b="1" u="sng" dirty="0" smtClean="0"/>
              <a:t/>
            </a:r>
            <a:br>
              <a:rPr lang="en-US" sz="8000" b="1" u="sng" dirty="0" smtClean="0"/>
            </a:br>
            <a:endParaRPr lang="en-US" sz="8000" dirty="0"/>
          </a:p>
        </p:txBody>
      </p:sp>
    </p:spTree>
    <p:extLst>
      <p:ext uri="{BB962C8B-B14F-4D97-AF65-F5344CB8AC3E}">
        <p14:creationId xmlns:p14="http://schemas.microsoft.com/office/powerpoint/2010/main" val="241376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3d397c446c5a3ee2f0d8497eecc34e7.jpg"/>
          <p:cNvPicPr>
            <a:picLocks noChangeAspect="1"/>
          </p:cNvPicPr>
          <p:nvPr/>
        </p:nvPicPr>
        <p:blipFill>
          <a:blip r:embed="rId2" cstate="email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852380" cy="28892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12011" y="793844"/>
            <a:ext cx="1183353" cy="566503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Men</a:t>
            </a:r>
            <a:endParaRPr lang="fr-F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1541374"/>
              </p:ext>
            </p:extLst>
          </p:nvPr>
        </p:nvGraphicFramePr>
        <p:xfrm>
          <a:off x="2883062" y="1643599"/>
          <a:ext cx="6260936" cy="3508200"/>
        </p:xfrm>
        <a:graphic>
          <a:graphicData uri="http://schemas.openxmlformats.org/drawingml/2006/table">
            <a:tbl>
              <a:tblPr/>
              <a:tblGrid>
                <a:gridCol w="3041872"/>
                <a:gridCol w="1417570"/>
                <a:gridCol w="1801494"/>
              </a:tblGrid>
              <a:tr h="35363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Type</a:t>
                      </a:r>
                    </a:p>
                  </a:txBody>
                  <a:tcPr marL="7144" marR="7144" marT="7144" marB="0" anchor="b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Price</a:t>
                      </a:r>
                    </a:p>
                  </a:txBody>
                  <a:tcPr marL="7144" marR="7144" marT="714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Price2</a:t>
                      </a:r>
                    </a:p>
                  </a:txBody>
                  <a:tcPr marL="7144" marR="7144" marT="7144" marB="0" anchor="ctr">
                    <a:lnL>
                      <a:noFill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</a:tr>
              <a:tr h="353638">
                <a:tc>
                  <a:txBody>
                    <a:bodyPr/>
                    <a:lstStyle/>
                    <a:p>
                      <a:pPr algn="ctr" fontAlgn="ctr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144" marR="7144" marT="7144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Min</a:t>
                      </a:r>
                    </a:p>
                  </a:txBody>
                  <a:tcPr marL="7144" marR="7144" marT="714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Max</a:t>
                      </a:r>
                    </a:p>
                  </a:txBody>
                  <a:tcPr marL="7144" marR="7144" marT="7144" marB="0" anchor="ctr">
                    <a:lnL>
                      <a:noFill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</a:tr>
              <a:tr h="35363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Bleu </a:t>
                      </a:r>
                      <a:r>
                        <a:rPr lang="en-US" sz="1800" b="1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de Chanel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144" marR="7144" marT="7144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70$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144" marR="7144" marT="714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177$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144" marR="7144" marT="7144" marB="0" anchor="ctr">
                    <a:lnL>
                      <a:noFill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5363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Allure</a:t>
                      </a:r>
                      <a:r>
                        <a:rPr lang="en-US" sz="1800" b="1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Homme Sport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144" marR="7144" marT="7144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7</a:t>
                      </a:r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$</a:t>
                      </a:r>
                    </a:p>
                  </a:txBody>
                  <a:tcPr marL="7144" marR="7144" marT="714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95$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144" marR="7144" marT="7144" marB="0" anchor="ctr">
                    <a:lnL>
                      <a:noFill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</a:tr>
              <a:tr h="67909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Allure</a:t>
                      </a:r>
                      <a:r>
                        <a:rPr lang="en-US" sz="1800" b="1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Homme </a:t>
                      </a:r>
                      <a:r>
                        <a:rPr lang="en-US" sz="1800" b="1" i="0" u="none" strike="noStrike" baseline="0" dirty="0" err="1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Édition</a:t>
                      </a:r>
                      <a:r>
                        <a:rPr lang="en-US" sz="1800" b="1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</a:t>
                      </a:r>
                      <a:r>
                        <a:rPr lang="en-US" sz="1800" b="1" i="0" u="none" strike="noStrike" baseline="0" dirty="0" err="1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Blance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144" marR="7144" marT="7144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9</a:t>
                      </a:r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5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$</a:t>
                      </a:r>
                    </a:p>
                  </a:txBody>
                  <a:tcPr marL="7144" marR="7144" marT="714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144" marR="7144" marT="7144" marB="0" anchor="ctr">
                    <a:lnL>
                      <a:noFill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5363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ÉGOÏSTE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144" marR="7144" marT="7144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7</a:t>
                      </a:r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5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$</a:t>
                      </a:r>
                    </a:p>
                  </a:txBody>
                  <a:tcPr marL="7144" marR="7144" marT="714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85$ </a:t>
                      </a:r>
                    </a:p>
                  </a:txBody>
                  <a:tcPr marL="7144" marR="7144" marT="7144" marB="0" anchor="ctr">
                    <a:lnL>
                      <a:noFill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</a:tr>
              <a:tr h="35363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Platinum </a:t>
                      </a:r>
                      <a:r>
                        <a:rPr lang="en-US" sz="1800" b="1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égoïste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144" marR="7144" marT="7144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75$</a:t>
                      </a:r>
                    </a:p>
                  </a:txBody>
                  <a:tcPr marL="7144" marR="7144" marT="714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 </a:t>
                      </a:r>
                    </a:p>
                  </a:txBody>
                  <a:tcPr marL="7144" marR="7144" marT="7144" marB="0" anchor="ctr">
                    <a:lnL>
                      <a:noFill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5363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Pour</a:t>
                      </a:r>
                      <a:r>
                        <a:rPr lang="en-US" sz="1800" b="1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Monsieur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144" marR="7144" marT="7144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98$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144" marR="7144" marT="714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 </a:t>
                      </a:r>
                    </a:p>
                  </a:txBody>
                  <a:tcPr marL="7144" marR="7144" marT="7144" marB="0" anchor="ctr">
                    <a:lnL>
                      <a:noFill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</a:tr>
              <a:tr h="35363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ANTAEUS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144" marR="7144" marT="7144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7</a:t>
                      </a:r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5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$</a:t>
                      </a:r>
                    </a:p>
                  </a:txBody>
                  <a:tcPr marL="7144" marR="7144" marT="714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800" b="0" i="0" u="none" strike="noStrike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144" marR="7144" marT="7144" marB="0" anchor="ctr">
                    <a:lnL>
                      <a:noFill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5" name="Picture 4" descr="740dffc1cc1df2b593910f5619a1f2ec.jp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97496"/>
            <a:ext cx="2883061" cy="2554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66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 amt="63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961020" y="150615"/>
            <a:ext cx="7184777" cy="4850781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68580" tIns="34290" rIns="68580" bIns="34290" rtlCol="0" anchor="ctr"/>
          <a:lstStyle/>
          <a:p>
            <a:pPr algn="just"/>
            <a:r>
              <a:rPr lang="en-US" sz="2100" b="1" dirty="0"/>
              <a:t>Where it all began…</a:t>
            </a:r>
          </a:p>
          <a:p>
            <a:pPr algn="just"/>
            <a:endParaRPr lang="en-US" sz="2100" b="1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/>
              <a:t>The cooperation between the </a:t>
            </a:r>
            <a:r>
              <a:rPr lang="en-US" dirty="0" err="1">
                <a:solidFill>
                  <a:srgbClr val="FF0000"/>
                </a:solidFill>
              </a:rPr>
              <a:t>Mul</a:t>
            </a:r>
            <a:r>
              <a:rPr lang="en-US" dirty="0">
                <a:solidFill>
                  <a:srgbClr val="FF0000"/>
                </a:solidFill>
              </a:rPr>
              <a:t> family </a:t>
            </a:r>
            <a:r>
              <a:rPr lang="en-US" dirty="0"/>
              <a:t>and </a:t>
            </a:r>
            <a:r>
              <a:rPr lang="en-US" dirty="0">
                <a:solidFill>
                  <a:srgbClr val="FF0000"/>
                </a:solidFill>
              </a:rPr>
              <a:t>Chanel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/>
              <a:t>Plants have been grown for fragrances in Grasse for over </a:t>
            </a:r>
            <a:r>
              <a:rPr lang="en-US" dirty="0">
                <a:solidFill>
                  <a:srgbClr val="FF0000"/>
                </a:solidFill>
              </a:rPr>
              <a:t>300 years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/>
              <a:t>Cooled by the wind and bathed in the Mediterranean sun, the fertile soil of this region provides the ideal conditions for growing </a:t>
            </a:r>
            <a:r>
              <a:rPr lang="en-US" dirty="0">
                <a:solidFill>
                  <a:srgbClr val="FF0000"/>
                </a:solidFill>
              </a:rPr>
              <a:t>high-quality flowers for fragrances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dirty="0">
                <a:solidFill>
                  <a:srgbClr val="FF0000"/>
                </a:solidFill>
              </a:rPr>
              <a:t>20 hectares </a:t>
            </a:r>
            <a:r>
              <a:rPr lang="en-US" dirty="0"/>
              <a:t>of fields devoted to flowers for perfume are tended to with   unparalleled </a:t>
            </a:r>
            <a:r>
              <a:rPr lang="en-US" dirty="0">
                <a:solidFill>
                  <a:srgbClr val="FF0000"/>
                </a:solidFill>
              </a:rPr>
              <a:t>rigor and care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dirty="0" err="1"/>
              <a:t>Mul</a:t>
            </a:r>
            <a:r>
              <a:rPr lang="en-US" dirty="0"/>
              <a:t> family already had an ingrained understanding of the concept </a:t>
            </a:r>
            <a:r>
              <a:rPr lang="en-US" dirty="0">
                <a:solidFill>
                  <a:srgbClr val="FF0000"/>
                </a:solidFill>
              </a:rPr>
              <a:t>“Our flowers are like children who we raise into adulthood”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No chemical </a:t>
            </a:r>
            <a:r>
              <a:rPr lang="en-US" dirty="0" err="1"/>
              <a:t>fertilisers</a:t>
            </a:r>
            <a:r>
              <a:rPr lang="en-US" dirty="0"/>
              <a:t> are used to grow the flowers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dirty="0" err="1"/>
              <a:t>Mul</a:t>
            </a:r>
            <a:r>
              <a:rPr lang="en-US" dirty="0"/>
              <a:t> family continues to improve their techniques in keeping with </a:t>
            </a:r>
            <a:r>
              <a:rPr lang="en-US" dirty="0">
                <a:solidFill>
                  <a:srgbClr val="FF0000"/>
                </a:solidFill>
              </a:rPr>
              <a:t>sustainable farming practices</a:t>
            </a:r>
            <a:r>
              <a:rPr lang="en-US" dirty="0"/>
              <a:t>, so that the flowers are at their best, and the soil is not depleted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/>
              <a:t>CHANEL and the </a:t>
            </a:r>
            <a:r>
              <a:rPr lang="en-US" dirty="0" err="1"/>
              <a:t>Mul</a:t>
            </a:r>
            <a:r>
              <a:rPr lang="en-US" dirty="0"/>
              <a:t> family share a desire to produce the most fragrant flowers possible and </a:t>
            </a:r>
            <a:r>
              <a:rPr lang="en-US" dirty="0">
                <a:solidFill>
                  <a:srgbClr val="FF0000"/>
                </a:solidFill>
              </a:rPr>
              <a:t>to guarantee the same quality, today and tomorrow</a:t>
            </a:r>
          </a:p>
        </p:txBody>
      </p:sp>
    </p:spTree>
    <p:extLst>
      <p:ext uri="{BB962C8B-B14F-4D97-AF65-F5344CB8AC3E}">
        <p14:creationId xmlns:p14="http://schemas.microsoft.com/office/powerpoint/2010/main" val="3442559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09448"/>
            <a:ext cx="6306207" cy="354724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6535" y="709448"/>
            <a:ext cx="5217465" cy="3547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20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891" y="140229"/>
            <a:ext cx="6405906" cy="312150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8675" y="1068600"/>
            <a:ext cx="6224297" cy="351768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962" y="946912"/>
            <a:ext cx="6428669" cy="340836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66485" y="1743842"/>
            <a:ext cx="6254580" cy="3168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67066" y="980818"/>
            <a:ext cx="5776734" cy="3382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771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4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9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anel-brands-logos.jpg"/>
          <p:cNvPicPr>
            <a:picLocks noChangeAspect="1"/>
          </p:cNvPicPr>
          <p:nvPr/>
        </p:nvPicPr>
        <p:blipFill>
          <a:blip r:embed="rId2" cstate="email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00425" y="-183083"/>
            <a:ext cx="582333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 smtClean="0">
                <a:solidFill>
                  <a:srgbClr val="FFFFFF"/>
                </a:solidFill>
              </a:rPr>
              <a:t>3. Conclusion</a:t>
            </a:r>
            <a:endParaRPr lang="en-US" sz="6600" b="1" dirty="0">
              <a:solidFill>
                <a:srgbClr val="FFFFFF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63136" y="943883"/>
            <a:ext cx="6589858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b="1" dirty="0" smtClean="0">
                <a:solidFill>
                  <a:srgbClr val="FFFFFF"/>
                </a:solidFill>
              </a:rPr>
              <a:t>	The </a:t>
            </a:r>
            <a:r>
              <a:rPr lang="en-US" sz="2000" b="1" dirty="0">
                <a:solidFill>
                  <a:srgbClr val="FFFFFF"/>
                </a:solidFill>
              </a:rPr>
              <a:t>product categories within Chanel have different pricing strategies. </a:t>
            </a:r>
          </a:p>
          <a:p>
            <a:pPr algn="just"/>
            <a:r>
              <a:rPr lang="en-US" sz="2000" b="1" dirty="0">
                <a:solidFill>
                  <a:srgbClr val="FFFFFF"/>
                </a:solidFill>
              </a:rPr>
              <a:t>However, it is a </a:t>
            </a:r>
            <a:r>
              <a:rPr lang="en-US" sz="2000" b="1" dirty="0">
                <a:solidFill>
                  <a:srgbClr val="FFFF00"/>
                </a:solidFill>
              </a:rPr>
              <a:t>premium brand for elite customers.</a:t>
            </a:r>
          </a:p>
          <a:p>
            <a:pPr algn="just"/>
            <a:endParaRPr lang="en-US" sz="2000" b="1" dirty="0">
              <a:solidFill>
                <a:srgbClr val="FFFFFF"/>
              </a:solidFill>
            </a:endParaRPr>
          </a:p>
          <a:p>
            <a:pPr marL="214313" indent="-214313" algn="just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FFFFFF"/>
                </a:solidFill>
              </a:rPr>
              <a:t> The quantity of raw materials used for Chanel products is </a:t>
            </a:r>
            <a:r>
              <a:rPr lang="en-US" sz="2000" b="1" dirty="0">
                <a:solidFill>
                  <a:srgbClr val="FFFF00"/>
                </a:solidFill>
              </a:rPr>
              <a:t>exquisite and rare</a:t>
            </a:r>
          </a:p>
          <a:p>
            <a:pPr algn="just">
              <a:lnSpc>
                <a:spcPct val="80000"/>
              </a:lnSpc>
            </a:pPr>
            <a:endParaRPr lang="en-US" sz="2000" b="1" dirty="0">
              <a:solidFill>
                <a:srgbClr val="FFFFFF"/>
              </a:solidFill>
            </a:endParaRPr>
          </a:p>
          <a:p>
            <a:pPr marL="214313" indent="-214313" algn="just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FFFFFF"/>
                </a:solidFill>
              </a:rPr>
              <a:t>The final products are of </a:t>
            </a:r>
            <a:r>
              <a:rPr lang="en-US" sz="2000" b="1" dirty="0">
                <a:solidFill>
                  <a:srgbClr val="FFFF00"/>
                </a:solidFill>
              </a:rPr>
              <a:t>world class quality </a:t>
            </a:r>
            <a:r>
              <a:rPr lang="en-US" sz="2000" b="1" dirty="0">
                <a:solidFill>
                  <a:srgbClr val="FFFFFF"/>
                </a:solidFill>
              </a:rPr>
              <a:t>and exemplify </a:t>
            </a:r>
            <a:r>
              <a:rPr lang="en-US" sz="2000" b="1" dirty="0">
                <a:solidFill>
                  <a:srgbClr val="FFFF00"/>
                </a:solidFill>
              </a:rPr>
              <a:t>style and elegance</a:t>
            </a:r>
          </a:p>
          <a:p>
            <a:pPr algn="just">
              <a:lnSpc>
                <a:spcPct val="80000"/>
              </a:lnSpc>
            </a:pPr>
            <a:endParaRPr lang="en-US" sz="2000" b="1" dirty="0">
              <a:solidFill>
                <a:srgbClr val="FFFFFF"/>
              </a:solidFill>
            </a:endParaRPr>
          </a:p>
          <a:p>
            <a:pPr marL="214313" indent="-214313" algn="just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FFFFFF"/>
                </a:solidFill>
              </a:rPr>
              <a:t> The target segment is </a:t>
            </a:r>
            <a:r>
              <a:rPr lang="en-US" sz="2000" b="1" dirty="0">
                <a:solidFill>
                  <a:srgbClr val="FFFF00"/>
                </a:solidFill>
              </a:rPr>
              <a:t>rich and willing to pay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483452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oco-chanel-wallpaper-coco-logo-wallpaper-with-coco-logo-coco-chanel-logo-wallpaper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781" y="1647752"/>
            <a:ext cx="8328848" cy="3306945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7" name="TextBox 6"/>
          <p:cNvSpPr txBox="1"/>
          <p:nvPr/>
        </p:nvSpPr>
        <p:spPr>
          <a:xfrm>
            <a:off x="961021" y="0"/>
            <a:ext cx="711613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/>
              <a:t>THANK YOU FOR YOUR ATTENTION !!!</a:t>
            </a:r>
            <a:endParaRPr lang="en-US" sz="4800" b="1" dirty="0"/>
          </a:p>
        </p:txBody>
      </p:sp>
    </p:spTree>
    <p:extLst>
      <p:ext uri="{BB962C8B-B14F-4D97-AF65-F5344CB8AC3E}">
        <p14:creationId xmlns:p14="http://schemas.microsoft.com/office/powerpoint/2010/main" val="2805727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83a67e62b006436e9dd50ed3fac85d46.jp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857625" cy="5143500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5" name="Rectangle 4"/>
          <p:cNvSpPr/>
          <p:nvPr/>
        </p:nvSpPr>
        <p:spPr>
          <a:xfrm>
            <a:off x="5024782" y="81440"/>
            <a:ext cx="332408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u="sng" dirty="0" smtClean="0">
                <a:solidFill>
                  <a:srgbClr val="660066"/>
                </a:solidFill>
              </a:rPr>
              <a:t>1.1 History</a:t>
            </a:r>
            <a:endParaRPr lang="en-US" sz="4000" b="1" u="sng" dirty="0">
              <a:solidFill>
                <a:srgbClr val="660066"/>
              </a:solidFill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EF0078D5-1D9A-4D0F-B6A5-158984F36DBB}"/>
              </a:ext>
            </a:extLst>
          </p:cNvPr>
          <p:cNvSpPr txBox="1">
            <a:spLocks/>
          </p:cNvSpPr>
          <p:nvPr/>
        </p:nvSpPr>
        <p:spPr>
          <a:xfrm>
            <a:off x="4075043" y="695743"/>
            <a:ext cx="4958522" cy="4591324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2600" i="1" dirty="0">
                <a:solidFill>
                  <a:schemeClr val="tx1"/>
                </a:solidFill>
              </a:rPr>
              <a:t> </a:t>
            </a:r>
            <a:r>
              <a:rPr lang="en-US" sz="2600" i="1" dirty="0" smtClean="0">
                <a:solidFill>
                  <a:schemeClr val="tx1"/>
                </a:solidFill>
              </a:rPr>
              <a:t>      Chanel S.A. is a French privately held company owned by Alain Wertheimer and Gérard Wertheimer, grandsons of Pierre Wertheimer, who was an early business partner of the </a:t>
            </a:r>
            <a:r>
              <a:rPr lang="en-US" sz="2600" i="1" dirty="0" err="1" smtClean="0">
                <a:solidFill>
                  <a:schemeClr val="tx1"/>
                </a:solidFill>
              </a:rPr>
              <a:t>couturière</a:t>
            </a:r>
            <a:r>
              <a:rPr lang="en-US" sz="2600" i="1" dirty="0" smtClean="0">
                <a:solidFill>
                  <a:schemeClr val="tx1"/>
                </a:solidFill>
              </a:rPr>
              <a:t> Gabrielle Bonheur Chanel.</a:t>
            </a:r>
          </a:p>
          <a:p>
            <a:pPr algn="just"/>
            <a:endParaRPr lang="en-US" sz="2600" i="1" dirty="0" smtClean="0">
              <a:solidFill>
                <a:schemeClr val="tx1"/>
              </a:solidFill>
            </a:endParaRPr>
          </a:p>
          <a:p>
            <a:pPr algn="just"/>
            <a:r>
              <a:rPr lang="en-US" sz="2900" b="1" dirty="0" smtClean="0">
                <a:solidFill>
                  <a:srgbClr val="660066"/>
                </a:solidFill>
              </a:rPr>
              <a:t>Industry:</a:t>
            </a:r>
            <a:r>
              <a:rPr lang="en-US" sz="2900" dirty="0">
                <a:solidFill>
                  <a:srgbClr val="660066"/>
                </a:solidFill>
              </a:rPr>
              <a:t> </a:t>
            </a:r>
            <a:r>
              <a:rPr lang="en-US" sz="2900" dirty="0" smtClean="0">
                <a:solidFill>
                  <a:srgbClr val="660066"/>
                </a:solidFill>
              </a:rPr>
              <a:t>  </a:t>
            </a:r>
            <a:r>
              <a:rPr lang="en-US" sz="2900" dirty="0" smtClean="0">
                <a:solidFill>
                  <a:schemeClr val="tx1"/>
                </a:solidFill>
              </a:rPr>
              <a:t>Fashion</a:t>
            </a:r>
          </a:p>
          <a:p>
            <a:pPr algn="just"/>
            <a:r>
              <a:rPr lang="en-US" sz="2900" b="1" dirty="0" smtClean="0">
                <a:solidFill>
                  <a:srgbClr val="660066"/>
                </a:solidFill>
              </a:rPr>
              <a:t>Founded:</a:t>
            </a:r>
            <a:r>
              <a:rPr lang="en-US" sz="2900" dirty="0">
                <a:solidFill>
                  <a:srgbClr val="660066"/>
                </a:solidFill>
              </a:rPr>
              <a:t> </a:t>
            </a:r>
            <a:r>
              <a:rPr lang="en-US" sz="2900" dirty="0" smtClean="0">
                <a:solidFill>
                  <a:srgbClr val="660066"/>
                </a:solidFill>
              </a:rPr>
              <a:t> </a:t>
            </a:r>
            <a:r>
              <a:rPr lang="en-US" sz="2900" dirty="0" smtClean="0">
                <a:solidFill>
                  <a:schemeClr val="tx1"/>
                </a:solidFill>
              </a:rPr>
              <a:t>1909 (110 years ago)</a:t>
            </a:r>
          </a:p>
          <a:p>
            <a:pPr algn="just"/>
            <a:r>
              <a:rPr lang="en-US" sz="2900" b="1" dirty="0" smtClean="0">
                <a:solidFill>
                  <a:srgbClr val="660066"/>
                </a:solidFill>
              </a:rPr>
              <a:t>Founder:</a:t>
            </a:r>
            <a:r>
              <a:rPr lang="en-US" sz="2900" dirty="0">
                <a:solidFill>
                  <a:srgbClr val="660066"/>
                </a:solidFill>
              </a:rPr>
              <a:t> </a:t>
            </a:r>
            <a:r>
              <a:rPr lang="en-US" sz="2900" dirty="0" smtClean="0">
                <a:solidFill>
                  <a:srgbClr val="660066"/>
                </a:solidFill>
              </a:rPr>
              <a:t> </a:t>
            </a:r>
            <a:r>
              <a:rPr lang="en-US" sz="2900" dirty="0" smtClean="0">
                <a:solidFill>
                  <a:schemeClr val="tx1"/>
                </a:solidFill>
              </a:rPr>
              <a:t>Ms. Gabrielle Bonheur Chanel (also     called Coco Chanel)</a:t>
            </a:r>
          </a:p>
          <a:p>
            <a:pPr algn="just"/>
            <a:r>
              <a:rPr lang="en-US" sz="2900" b="1" dirty="0" smtClean="0">
                <a:solidFill>
                  <a:srgbClr val="660066"/>
                </a:solidFill>
              </a:rPr>
              <a:t>Revenue:</a:t>
            </a:r>
            <a:r>
              <a:rPr lang="en-US" sz="2900" dirty="0">
                <a:solidFill>
                  <a:srgbClr val="660066"/>
                </a:solidFill>
              </a:rPr>
              <a:t> </a:t>
            </a:r>
            <a:r>
              <a:rPr lang="en-US" sz="2900" dirty="0" smtClean="0">
                <a:solidFill>
                  <a:srgbClr val="660066"/>
                </a:solidFill>
              </a:rPr>
              <a:t> </a:t>
            </a:r>
            <a:r>
              <a:rPr lang="en-US" sz="2900" dirty="0" smtClean="0">
                <a:solidFill>
                  <a:schemeClr val="tx1"/>
                </a:solidFill>
              </a:rPr>
              <a:t>Increase $ 9.6 billion (2017)</a:t>
            </a:r>
          </a:p>
          <a:p>
            <a:pPr algn="just"/>
            <a:r>
              <a:rPr lang="en-US" sz="2900" b="1" dirty="0" smtClean="0">
                <a:solidFill>
                  <a:srgbClr val="660066"/>
                </a:solidFill>
              </a:rPr>
              <a:t>Net income</a:t>
            </a:r>
            <a:r>
              <a:rPr lang="en-US" sz="2900" b="1" dirty="0" smtClean="0">
                <a:solidFill>
                  <a:schemeClr val="tx1"/>
                </a:solidFill>
              </a:rPr>
              <a:t>:</a:t>
            </a:r>
            <a:r>
              <a:rPr lang="en-US" sz="2900" dirty="0">
                <a:solidFill>
                  <a:schemeClr val="tx1"/>
                </a:solidFill>
              </a:rPr>
              <a:t> </a:t>
            </a:r>
            <a:r>
              <a:rPr lang="en-US" sz="2900" dirty="0" smtClean="0">
                <a:solidFill>
                  <a:schemeClr val="tx1"/>
                </a:solidFill>
              </a:rPr>
              <a:t> € 1.3 billion(2016)</a:t>
            </a:r>
          </a:p>
          <a:p>
            <a:pPr algn="just"/>
            <a:r>
              <a:rPr lang="en-US" sz="2900" b="1" dirty="0" smtClean="0">
                <a:solidFill>
                  <a:srgbClr val="660066"/>
                </a:solidFill>
              </a:rPr>
              <a:t>Number of employees</a:t>
            </a:r>
            <a:r>
              <a:rPr lang="en-US" sz="2900" b="1" dirty="0" smtClean="0">
                <a:solidFill>
                  <a:schemeClr val="tx1"/>
                </a:solidFill>
              </a:rPr>
              <a:t>:</a:t>
            </a:r>
            <a:r>
              <a:rPr lang="en-US" sz="2900" dirty="0">
                <a:solidFill>
                  <a:schemeClr val="tx1"/>
                </a:solidFill>
              </a:rPr>
              <a:t> </a:t>
            </a:r>
            <a:r>
              <a:rPr lang="en-US" sz="2900" dirty="0" smtClean="0">
                <a:solidFill>
                  <a:schemeClr val="tx1"/>
                </a:solidFill>
              </a:rPr>
              <a:t>  20,000 (2018)</a:t>
            </a:r>
          </a:p>
          <a:p>
            <a:endParaRPr lang="en-US" sz="2600" dirty="0" smtClean="0">
              <a:solidFill>
                <a:schemeClr val="tx1"/>
              </a:solidFill>
            </a:endParaRPr>
          </a:p>
          <a:p>
            <a:r>
              <a:rPr lang="en-US" sz="2900" b="1" i="1" dirty="0" smtClean="0">
                <a:solidFill>
                  <a:srgbClr val="660066"/>
                </a:solidFill>
              </a:rPr>
              <a:t>“EMPOWERED WOMEN CHANGE THE WORLD”</a:t>
            </a:r>
          </a:p>
          <a:p>
            <a:pPr algn="just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400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f6d9f9f2d3eb0ee0230f3a72ccbab6d4.jpg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79" r="18946"/>
          <a:stretch/>
        </p:blipFill>
        <p:spPr>
          <a:xfrm>
            <a:off x="5300869" y="1287636"/>
            <a:ext cx="1855303" cy="38558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64203"/>
            <a:ext cx="9144000" cy="857250"/>
          </a:xfrm>
        </p:spPr>
        <p:txBody>
          <a:bodyPr>
            <a:normAutofit/>
          </a:bodyPr>
          <a:lstStyle/>
          <a:p>
            <a:r>
              <a:rPr lang="en-US" sz="3600" b="1" u="sng" dirty="0">
                <a:solidFill>
                  <a:srgbClr val="660066"/>
                </a:solidFill>
                <a:latin typeface="+mn-lt"/>
              </a:rPr>
              <a:t>1</a:t>
            </a:r>
            <a:r>
              <a:rPr lang="en-US" sz="3600" b="1" u="sng" dirty="0" smtClean="0">
                <a:solidFill>
                  <a:srgbClr val="660066"/>
                </a:solidFill>
                <a:latin typeface="+mn-lt"/>
              </a:rPr>
              <a:t>.2 Product Range</a:t>
            </a:r>
            <a:endParaRPr lang="en-US" sz="3600" b="1" u="sng" dirty="0">
              <a:solidFill>
                <a:srgbClr val="660066"/>
              </a:solidFill>
              <a:latin typeface="+mn-lt"/>
            </a:endParaRPr>
          </a:p>
        </p:txBody>
      </p:sp>
      <p:pic>
        <p:nvPicPr>
          <p:cNvPr id="4" name="Picture 3" descr="20170322152026-Chanel-03_resized_773x1160-1.jpg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13" r="3701"/>
          <a:stretch/>
        </p:blipFill>
        <p:spPr>
          <a:xfrm>
            <a:off x="0" y="1287636"/>
            <a:ext cx="1954696" cy="3855864"/>
          </a:xfrm>
          <a:prstGeom prst="rect">
            <a:avLst/>
          </a:prstGeom>
        </p:spPr>
      </p:pic>
      <p:pic>
        <p:nvPicPr>
          <p:cNvPr id="5" name="Picture 4" descr="8b3b51baa8c4820de4446112a97fd6d4.jp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4696" y="1287636"/>
            <a:ext cx="1877391" cy="3855864"/>
          </a:xfrm>
          <a:prstGeom prst="rect">
            <a:avLst/>
          </a:prstGeom>
        </p:spPr>
      </p:pic>
      <p:pic>
        <p:nvPicPr>
          <p:cNvPr id="6" name="Picture 5" descr="027fd9f2719b753c143e5e0d8cd8baad.jpg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76" r="27491"/>
          <a:stretch/>
        </p:blipFill>
        <p:spPr>
          <a:xfrm>
            <a:off x="3655391" y="1287636"/>
            <a:ext cx="1645478" cy="3855864"/>
          </a:xfrm>
          <a:prstGeom prst="rect">
            <a:avLst/>
          </a:prstGeom>
        </p:spPr>
      </p:pic>
      <p:pic>
        <p:nvPicPr>
          <p:cNvPr id="8" name="Picture 7" descr="c96a7007b7aff553093c1e27635d72e2.jpg"/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82" r="12602"/>
          <a:stretch/>
        </p:blipFill>
        <p:spPr>
          <a:xfrm>
            <a:off x="7078871" y="1287636"/>
            <a:ext cx="2065129" cy="384583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" y="979859"/>
            <a:ext cx="19546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/>
              <a:buChar char="•"/>
            </a:pPr>
            <a:r>
              <a:rPr lang="en-US" sz="1400" b="1" dirty="0" smtClean="0"/>
              <a:t>Haute couture</a:t>
            </a:r>
            <a:endParaRPr lang="en-US" sz="14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1921565" y="760844"/>
            <a:ext cx="17338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/>
              <a:buChar char="•"/>
            </a:pPr>
            <a:r>
              <a:rPr lang="en-US" sz="1400" b="1" dirty="0" smtClean="0"/>
              <a:t>Make-Up &amp; Skin Care</a:t>
            </a:r>
            <a:endParaRPr lang="en-US" sz="14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3655391" y="978370"/>
            <a:ext cx="16454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/>
              <a:buChar char="•"/>
            </a:pPr>
            <a:r>
              <a:rPr lang="en-US" sz="1400" b="1" dirty="0" smtClean="0"/>
              <a:t>Jewelry</a:t>
            </a:r>
            <a:endParaRPr lang="en-US" sz="14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5300869" y="978370"/>
            <a:ext cx="17780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/>
              <a:buChar char="•"/>
            </a:pPr>
            <a:r>
              <a:rPr lang="en-US" sz="1400" b="1" dirty="0" smtClean="0"/>
              <a:t>Ready-to-Wear</a:t>
            </a:r>
            <a:endParaRPr lang="en-US" sz="14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7098746" y="978370"/>
            <a:ext cx="20452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/>
              <a:buChar char="•"/>
            </a:pPr>
            <a:r>
              <a:rPr lang="en-US" sz="1400" b="1" dirty="0" smtClean="0"/>
              <a:t>Perfumes</a:t>
            </a: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3128616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fab7ee2a4e28f27762b095b4f242d25d.jpg"/>
          <p:cNvPicPr>
            <a:picLocks noChangeAspect="1"/>
          </p:cNvPicPr>
          <p:nvPr/>
        </p:nvPicPr>
        <p:blipFill>
          <a:blip r:embed="rId2" cstate="email">
            <a:alphaModFix amt="4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9565" y="0"/>
            <a:ext cx="2939861" cy="5143500"/>
          </a:xfrm>
          <a:prstGeom prst="rect">
            <a:avLst/>
          </a:prstGeom>
        </p:spPr>
      </p:pic>
      <p:pic>
        <p:nvPicPr>
          <p:cNvPr id="5" name="Picture 4" descr="d55c4d04cb0f17e985efa1bf29e4c07b.jpg"/>
          <p:cNvPicPr>
            <a:picLocks noChangeAspect="1"/>
          </p:cNvPicPr>
          <p:nvPr/>
        </p:nvPicPr>
        <p:blipFill>
          <a:blip r:embed="rId3" cstate="email">
            <a:alphaModFix amt="5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8349" y="0"/>
            <a:ext cx="3611215" cy="5143500"/>
          </a:xfrm>
          <a:prstGeom prst="rect">
            <a:avLst/>
          </a:prstGeom>
        </p:spPr>
      </p:pic>
      <p:pic>
        <p:nvPicPr>
          <p:cNvPr id="4" name="Picture 3" descr="f123f8ecb197f4d1a1f23c9459ccfae7.jpg"/>
          <p:cNvPicPr>
            <a:picLocks noChangeAspect="1"/>
          </p:cNvPicPr>
          <p:nvPr/>
        </p:nvPicPr>
        <p:blipFill>
          <a:blip r:embed="rId4" cstate="email">
            <a:alphaModFix amt="5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2628348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4505" y="607685"/>
            <a:ext cx="8229600" cy="857250"/>
          </a:xfrm>
        </p:spPr>
        <p:txBody>
          <a:bodyPr>
            <a:noAutofit/>
          </a:bodyPr>
          <a:lstStyle/>
          <a:p>
            <a:r>
              <a:rPr lang="en-US" sz="8000" b="1" dirty="0" smtClean="0">
                <a:solidFill>
                  <a:schemeClr val="accent2">
                    <a:lumMod val="75000"/>
                  </a:schemeClr>
                </a:solidFill>
              </a:rPr>
              <a:t>2. CHANEL’S Price Strategy</a:t>
            </a:r>
            <a:endParaRPr lang="en-US" sz="80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6474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 amt="51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0327"/>
            <a:ext cx="8229600" cy="857250"/>
          </a:xfrm>
        </p:spPr>
        <p:txBody>
          <a:bodyPr>
            <a:normAutofit/>
          </a:bodyPr>
          <a:lstStyle/>
          <a:p>
            <a:r>
              <a:rPr lang="en-US" sz="3600" b="1" u="sng" dirty="0" smtClean="0">
                <a:solidFill>
                  <a:srgbClr val="953735"/>
                </a:solidFill>
                <a:latin typeface="+mn-lt"/>
              </a:rPr>
              <a:t>2.1 Haute Couture</a:t>
            </a:r>
            <a:endParaRPr lang="en-US" sz="3600" b="1" u="sng" dirty="0">
              <a:solidFill>
                <a:srgbClr val="953735"/>
              </a:solidFill>
              <a:latin typeface="+mn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242383" y="809727"/>
            <a:ext cx="5880532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Ø"/>
            </a:pPr>
            <a:r>
              <a:rPr lang="en-US" sz="2400" b="1" dirty="0" smtClean="0">
                <a:solidFill>
                  <a:schemeClr val="bg1"/>
                </a:solidFill>
              </a:rPr>
              <a:t>Haute Couture or “High Fashion”</a:t>
            </a:r>
          </a:p>
          <a:p>
            <a:pPr marL="285750" indent="-285750">
              <a:buFont typeface="Wingdings" charset="2"/>
              <a:buChar char="Ø"/>
            </a:pPr>
            <a:r>
              <a:rPr lang="en-US" sz="2400" b="1" dirty="0" smtClean="0">
                <a:solidFill>
                  <a:schemeClr val="bg1"/>
                </a:solidFill>
              </a:rPr>
              <a:t>Gabrielle Chanel first opened her Couture house in 1915</a:t>
            </a:r>
          </a:p>
          <a:p>
            <a:pPr marL="285750" indent="-285750">
              <a:buFont typeface="Wingdings" charset="2"/>
              <a:buChar char="Ø"/>
            </a:pPr>
            <a:r>
              <a:rPr lang="en-US" sz="2400" b="1" dirty="0">
                <a:solidFill>
                  <a:schemeClr val="bg1"/>
                </a:solidFill>
              </a:rPr>
              <a:t>The </a:t>
            </a:r>
            <a:r>
              <a:rPr lang="en-US" sz="2400" b="1" dirty="0" smtClean="0">
                <a:solidFill>
                  <a:schemeClr val="bg1"/>
                </a:solidFill>
              </a:rPr>
              <a:t>price of </a:t>
            </a:r>
            <a:r>
              <a:rPr lang="en-US" sz="2400" b="1" dirty="0">
                <a:solidFill>
                  <a:schemeClr val="bg1"/>
                </a:solidFill>
              </a:rPr>
              <a:t>Chanel’s Haute Couture luxury brand must reflect the key messages of any luxury brand: </a:t>
            </a:r>
            <a:r>
              <a:rPr lang="en-US" sz="2400" b="1" i="1" dirty="0">
                <a:solidFill>
                  <a:srgbClr val="800000"/>
                </a:solidFill>
              </a:rPr>
              <a:t>quality, heritage, and exclusivity</a:t>
            </a:r>
            <a:r>
              <a:rPr lang="en-US" sz="2400" i="1" dirty="0">
                <a:solidFill>
                  <a:srgbClr val="800000"/>
                </a:solidFill>
              </a:rPr>
              <a:t>.</a:t>
            </a:r>
          </a:p>
          <a:p>
            <a:endParaRPr lang="en-US" dirty="0"/>
          </a:p>
          <a:p>
            <a:pPr algn="ctr"/>
            <a:r>
              <a:rPr lang="en-US" sz="2400" b="1" i="1" dirty="0" smtClean="0">
                <a:effectLst>
                  <a:outerShdw blurRad="75057" dist="38100" dir="5400000" sy="-20000" rotWithShape="0">
                    <a:prstClr val="black">
                      <a:alpha val="25000"/>
                    </a:prstClr>
                  </a:outerShdw>
                </a:effectLst>
              </a:rPr>
              <a:t>“</a:t>
            </a:r>
            <a:r>
              <a:rPr lang="fr-FR" sz="2400" b="1" i="1" dirty="0" smtClean="0">
                <a:effectLst>
                  <a:outerShdw blurRad="75057" dist="38100" dir="5400000" sy="-20000" rotWithShape="0">
                    <a:prstClr val="black">
                      <a:alpha val="25000"/>
                    </a:prstClr>
                  </a:outerShdw>
                </a:effectLst>
              </a:rPr>
              <a:t>It </a:t>
            </a:r>
            <a:r>
              <a:rPr lang="fr-FR" sz="2400" b="1" i="1" dirty="0" err="1">
                <a:effectLst>
                  <a:outerShdw blurRad="75057" dist="38100" dir="5400000" sy="-20000" rotWithShape="0">
                    <a:prstClr val="black">
                      <a:alpha val="25000"/>
                    </a:prstClr>
                  </a:outerShdw>
                </a:effectLst>
              </a:rPr>
              <a:t>is</a:t>
            </a:r>
            <a:r>
              <a:rPr lang="fr-FR" sz="2400" b="1" i="1" dirty="0">
                <a:effectLst>
                  <a:outerShdw blurRad="75057" dist="38100" dir="5400000" sy="-20000" rotWithShape="0">
                    <a:prstClr val="black">
                      <a:alpha val="25000"/>
                    </a:prstClr>
                  </a:outerShdw>
                </a:effectLst>
              </a:rPr>
              <a:t> the </a:t>
            </a:r>
            <a:r>
              <a:rPr lang="fr-FR" sz="2400" b="1" i="1" dirty="0" err="1">
                <a:effectLst>
                  <a:outerShdw blurRad="75057" dist="38100" dir="5400000" sy="-20000" rotWithShape="0">
                    <a:prstClr val="black">
                      <a:alpha val="25000"/>
                    </a:prstClr>
                  </a:outerShdw>
                </a:effectLst>
              </a:rPr>
              <a:t>utmost</a:t>
            </a:r>
            <a:r>
              <a:rPr lang="fr-FR" sz="2400" b="1" i="1" dirty="0">
                <a:effectLst>
                  <a:outerShdw blurRad="75057" dist="38100" dir="5400000" sy="-20000" rotWithShape="0">
                    <a:prstClr val="black">
                      <a:alpha val="25000"/>
                    </a:prstClr>
                  </a:outerShdw>
                </a:effectLst>
              </a:rPr>
              <a:t> </a:t>
            </a:r>
            <a:r>
              <a:rPr lang="fr-FR" sz="2400" b="1" i="1" dirty="0" err="1">
                <a:effectLst>
                  <a:outerShdw blurRad="75057" dist="38100" dir="5400000" sy="-20000" rotWithShape="0">
                    <a:prstClr val="black">
                      <a:alpha val="25000"/>
                    </a:prstClr>
                  </a:outerShdw>
                </a:effectLst>
              </a:rPr>
              <a:t>luxury</a:t>
            </a:r>
            <a:r>
              <a:rPr lang="fr-FR" sz="2400" b="1" i="1" dirty="0">
                <a:effectLst>
                  <a:outerShdw blurRad="75057" dist="38100" dir="5400000" sy="-20000" rotWithShape="0">
                    <a:prstClr val="black">
                      <a:alpha val="25000"/>
                    </a:prstClr>
                  </a:outerShdw>
                </a:effectLst>
              </a:rPr>
              <a:t> </a:t>
            </a:r>
            <a:r>
              <a:rPr lang="fr-FR" sz="2400" b="1" i="1" dirty="0" err="1">
                <a:effectLst>
                  <a:outerShdw blurRad="75057" dist="38100" dir="5400000" sy="-20000" rotWithShape="0">
                    <a:prstClr val="black">
                      <a:alpha val="25000"/>
                    </a:prstClr>
                  </a:outerShdw>
                </a:effectLst>
              </a:rPr>
              <a:t>which</a:t>
            </a:r>
            <a:r>
              <a:rPr lang="fr-FR" sz="2400" b="1" i="1" dirty="0">
                <a:effectLst>
                  <a:outerShdw blurRad="75057" dist="38100" dir="5400000" sy="-20000" rotWithShape="0">
                    <a:prstClr val="black">
                      <a:alpha val="25000"/>
                    </a:prstClr>
                  </a:outerShdw>
                </a:effectLst>
              </a:rPr>
              <a:t> </a:t>
            </a:r>
            <a:r>
              <a:rPr lang="fr-FR" sz="2400" b="1" i="1" dirty="0" err="1">
                <a:effectLst>
                  <a:outerShdw blurRad="75057" dist="38100" dir="5400000" sy="-20000" rotWithShape="0">
                    <a:prstClr val="black">
                      <a:alpha val="25000"/>
                    </a:prstClr>
                  </a:outerShdw>
                </a:effectLst>
              </a:rPr>
              <a:t>transcends</a:t>
            </a:r>
            <a:r>
              <a:rPr lang="fr-FR" sz="2400" b="1" i="1" dirty="0">
                <a:effectLst>
                  <a:outerShdw blurRad="75057" dist="38100" dir="5400000" sy="-20000" rotWithShape="0">
                    <a:prstClr val="black">
                      <a:alpha val="25000"/>
                    </a:prstClr>
                  </a:outerShdw>
                </a:effectLst>
              </a:rPr>
              <a:t> </a:t>
            </a:r>
            <a:r>
              <a:rPr lang="fr-FR" sz="2400" b="1" i="1" dirty="0" err="1">
                <a:effectLst>
                  <a:outerShdw blurRad="75057" dist="38100" dir="5400000" sy="-20000" rotWithShape="0">
                    <a:prstClr val="black">
                      <a:alpha val="25000"/>
                    </a:prstClr>
                  </a:outerShdw>
                </a:effectLst>
              </a:rPr>
              <a:t>fashions</a:t>
            </a:r>
            <a:r>
              <a:rPr lang="fr-FR" sz="2400" b="1" i="1" dirty="0">
                <a:effectLst>
                  <a:outerShdw blurRad="75057" dist="38100" dir="5400000" sy="-20000" rotWithShape="0">
                    <a:prstClr val="black">
                      <a:alpha val="25000"/>
                    </a:prstClr>
                  </a:outerShdw>
                </a:effectLst>
              </a:rPr>
              <a:t> and crosses time.” </a:t>
            </a:r>
            <a:r>
              <a:rPr lang="fr-FR" sz="2000" dirty="0" smtClean="0"/>
              <a:t>-</a:t>
            </a:r>
            <a:r>
              <a:rPr lang="fr-FR" sz="2000" i="1" dirty="0" smtClean="0"/>
              <a:t>Karl </a:t>
            </a:r>
            <a:r>
              <a:rPr lang="fr-FR" sz="2000" i="1" dirty="0"/>
              <a:t>Lagerfeld</a:t>
            </a:r>
            <a:r>
              <a:rPr lang="en-US" sz="2000" i="1" dirty="0"/>
              <a:t> </a:t>
            </a:r>
            <a:endParaRPr lang="en-US" sz="2000" i="1" dirty="0" smtClean="0"/>
          </a:p>
        </p:txBody>
      </p:sp>
    </p:spTree>
    <p:extLst>
      <p:ext uri="{BB962C8B-B14F-4D97-AF65-F5344CB8AC3E}">
        <p14:creationId xmlns:p14="http://schemas.microsoft.com/office/powerpoint/2010/main" val="2984009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48729" y="953946"/>
            <a:ext cx="4753323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Wingdings" charset="2"/>
              <a:buChar char="Ø"/>
            </a:pPr>
            <a:r>
              <a:rPr lang="fr-FR" sz="2400" dirty="0" smtClean="0"/>
              <a:t>The </a:t>
            </a:r>
            <a:r>
              <a:rPr lang="fr-FR" sz="2400" dirty="0" err="1"/>
              <a:t>cost</a:t>
            </a:r>
            <a:r>
              <a:rPr lang="fr-FR" sz="2400" dirty="0"/>
              <a:t> of a couture item </a:t>
            </a:r>
            <a:r>
              <a:rPr lang="fr-FR" sz="2400" dirty="0" err="1"/>
              <a:t>can</a:t>
            </a:r>
            <a:r>
              <a:rPr lang="fr-FR" sz="2400" dirty="0"/>
              <a:t> </a:t>
            </a:r>
            <a:r>
              <a:rPr lang="fr-FR" sz="2400" dirty="0" err="1"/>
              <a:t>runs</a:t>
            </a:r>
            <a:r>
              <a:rPr lang="fr-FR" sz="2400" dirty="0"/>
              <a:t> </a:t>
            </a:r>
            <a:r>
              <a:rPr lang="fr-FR" sz="2400" dirty="0" err="1"/>
              <a:t>from</a:t>
            </a:r>
            <a:r>
              <a:rPr lang="fr-FR" sz="2400" dirty="0"/>
              <a:t> about 10,000$ to </a:t>
            </a:r>
            <a:r>
              <a:rPr lang="fr-FR" sz="2400" dirty="0" smtClean="0"/>
              <a:t>60,000$, </a:t>
            </a:r>
            <a:r>
              <a:rPr lang="fr-FR" sz="2400" dirty="0" err="1" smtClean="0"/>
              <a:t>with</a:t>
            </a:r>
            <a:r>
              <a:rPr lang="fr-FR" sz="2400" dirty="0" smtClean="0"/>
              <a:t> the far end </a:t>
            </a:r>
            <a:r>
              <a:rPr lang="fr-FR" sz="2400" dirty="0" err="1" smtClean="0"/>
              <a:t>going</a:t>
            </a:r>
            <a:r>
              <a:rPr lang="fr-FR" sz="2400" dirty="0" smtClean="0"/>
              <a:t> </a:t>
            </a:r>
            <a:r>
              <a:rPr lang="fr-FR" sz="2400" dirty="0" err="1" smtClean="0"/>
              <a:t>beyond</a:t>
            </a:r>
            <a:r>
              <a:rPr lang="fr-FR" sz="2400" dirty="0" smtClean="0"/>
              <a:t> 100,000$.</a:t>
            </a:r>
          </a:p>
          <a:p>
            <a:pPr marL="342900" indent="-342900" algn="just">
              <a:buFont typeface="Wingdings" charset="2"/>
              <a:buChar char="Ø"/>
            </a:pPr>
            <a:r>
              <a:rPr lang="fr-FR" sz="2400" dirty="0" smtClean="0"/>
              <a:t>A </a:t>
            </a:r>
            <a:r>
              <a:rPr lang="fr-FR" sz="2400" dirty="0"/>
              <a:t>Chanel couture suit for </a:t>
            </a:r>
            <a:r>
              <a:rPr lang="fr-FR" sz="2400" dirty="0" err="1"/>
              <a:t>example</a:t>
            </a:r>
            <a:r>
              <a:rPr lang="fr-FR" sz="2400" dirty="0"/>
              <a:t> </a:t>
            </a:r>
            <a:r>
              <a:rPr lang="fr-FR" sz="2400" dirty="0" err="1"/>
              <a:t>can</a:t>
            </a:r>
            <a:r>
              <a:rPr lang="fr-FR" sz="2400" dirty="0"/>
              <a:t> </a:t>
            </a:r>
            <a:r>
              <a:rPr lang="fr-FR" sz="2400" dirty="0" err="1"/>
              <a:t>cost</a:t>
            </a:r>
            <a:r>
              <a:rPr lang="fr-FR" sz="2400" dirty="0"/>
              <a:t> more </a:t>
            </a:r>
            <a:r>
              <a:rPr lang="fr-FR" sz="2400" dirty="0" err="1"/>
              <a:t>than</a:t>
            </a:r>
            <a:r>
              <a:rPr lang="fr-FR" sz="2400" dirty="0"/>
              <a:t> 20,000$ and an </a:t>
            </a:r>
            <a:r>
              <a:rPr lang="fr-FR" sz="2400" dirty="0" err="1"/>
              <a:t>evening</a:t>
            </a:r>
            <a:r>
              <a:rPr lang="fr-FR" sz="2400" dirty="0"/>
              <a:t> </a:t>
            </a:r>
            <a:r>
              <a:rPr lang="fr-FR" sz="2400" dirty="0" err="1"/>
              <a:t>dress</a:t>
            </a:r>
            <a:r>
              <a:rPr lang="fr-FR" sz="2400" dirty="0"/>
              <a:t> </a:t>
            </a:r>
            <a:r>
              <a:rPr lang="fr-FR" sz="2400" dirty="0" err="1"/>
              <a:t>can</a:t>
            </a:r>
            <a:r>
              <a:rPr lang="fr-FR" sz="2400" dirty="0"/>
              <a:t> </a:t>
            </a:r>
            <a:r>
              <a:rPr lang="fr-FR" sz="2400" dirty="0" err="1"/>
              <a:t>cost</a:t>
            </a:r>
            <a:r>
              <a:rPr lang="fr-FR" sz="2400" dirty="0"/>
              <a:t> to 50,000</a:t>
            </a:r>
            <a:r>
              <a:rPr lang="fr-FR" sz="2400" dirty="0" smtClean="0"/>
              <a:t>$, and </a:t>
            </a:r>
            <a:r>
              <a:rPr lang="fr-FR" sz="2400" dirty="0" err="1" smtClean="0"/>
              <a:t>beyond</a:t>
            </a:r>
            <a:r>
              <a:rPr lang="fr-FR" sz="2400" dirty="0" smtClean="0"/>
              <a:t>.</a:t>
            </a:r>
            <a:endParaRPr lang="en-US" sz="2400" dirty="0"/>
          </a:p>
        </p:txBody>
      </p:sp>
      <p:pic>
        <p:nvPicPr>
          <p:cNvPr id="6" name="Picture 5" descr="20170322152031-Chanel-01_resized_773x1160-3.jp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5871" y="0"/>
            <a:ext cx="361812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665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9-01-31 at 11.31.58 PM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2212" y="0"/>
            <a:ext cx="2393971" cy="51435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" name="Picture 3" descr="Screen Shot 2019-01-31 at 11.32.12 PM.png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8" r="6321"/>
          <a:stretch/>
        </p:blipFill>
        <p:spPr>
          <a:xfrm>
            <a:off x="-91525" y="0"/>
            <a:ext cx="2173737" cy="5143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 descr="Screen Shot 2019-01-31 at 11.50.58 PM.png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52" r="10665"/>
          <a:stretch/>
        </p:blipFill>
        <p:spPr>
          <a:xfrm>
            <a:off x="6935940" y="0"/>
            <a:ext cx="2208060" cy="5143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 descr="Screen Shot 2019-01-31 at 11.51.29 PM.png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6183" y="0"/>
            <a:ext cx="2459757" cy="51435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217525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3548</TotalTime>
  <Words>993</Words>
  <Application>Microsoft Office PowerPoint</Application>
  <PresentationFormat>On-screen Show (16:9)</PresentationFormat>
  <Paragraphs>330</Paragraphs>
  <Slides>35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5" baseType="lpstr">
      <vt:lpstr>AKbalthom Freehand</vt:lpstr>
      <vt:lpstr>American Typewriter</vt:lpstr>
      <vt:lpstr>Arial</vt:lpstr>
      <vt:lpstr>Britannic Bold</vt:lpstr>
      <vt:lpstr>Calibri</vt:lpstr>
      <vt:lpstr>Courier New</vt:lpstr>
      <vt:lpstr>Phosphate Solid</vt:lpstr>
      <vt:lpstr>Times New Roman</vt:lpstr>
      <vt:lpstr>Wingdings</vt:lpstr>
      <vt:lpstr>Office Theme</vt:lpstr>
      <vt:lpstr>PowerPoint Presentation</vt:lpstr>
      <vt:lpstr>PowerPoint Presentation</vt:lpstr>
      <vt:lpstr>1. Introduction </vt:lpstr>
      <vt:lpstr>PowerPoint Presentation</vt:lpstr>
      <vt:lpstr>1.2 Product Range</vt:lpstr>
      <vt:lpstr>2. CHANEL’S Price Strategy</vt:lpstr>
      <vt:lpstr>2.1 Haute Couture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2.3 Jewelry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WOMEN</vt:lpstr>
      <vt:lpstr>Men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meas sreita</dc:creator>
  <cp:lastModifiedBy>Dell</cp:lastModifiedBy>
  <cp:revision>33</cp:revision>
  <dcterms:created xsi:type="dcterms:W3CDTF">2019-02-06T07:12:46Z</dcterms:created>
  <dcterms:modified xsi:type="dcterms:W3CDTF">2019-02-09T06:05:33Z</dcterms:modified>
</cp:coreProperties>
</file>